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Padauk"/>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5" roundtripDataSignature="AMtx7mjuS6R0+hlmg7ClfMGtvBaQsCyo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adauk-bold.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https://create.kahoot.it/share/representation-of-women-politicians-in-the-media/5723167b-5c3b-427a-bd9c-001a81d792dc</a:t>
            </a:r>
            <a:endParaRPr sz="1400">
              <a:solidFill>
                <a:schemeClr val="dk1"/>
              </a:solidFill>
            </a:endParaRPr>
          </a:p>
          <a:p>
            <a:pPr indent="0" lvl="0" marL="0" rtl="0" algn="l">
              <a:spcBef>
                <a:spcPts val="0"/>
              </a:spcBef>
              <a:spcAft>
                <a:spcPts val="0"/>
              </a:spcAft>
              <a:buNone/>
            </a:pPr>
            <a:r>
              <a:t/>
            </a:r>
            <a:endParaRPr/>
          </a:p>
        </p:txBody>
      </p:sp>
      <p:sp>
        <p:nvSpPr>
          <p:cNvPr id="304" name="Google Shape;30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1792288" y="612775"/>
            <a:ext cx="5486400" cy="4114800"/>
          </a:xfrm>
          <a:prstGeom prst="rect">
            <a:avLst/>
          </a:prstGeom>
          <a:noFill/>
          <a:ln>
            <a:noFill/>
          </a:ln>
        </p:spPr>
      </p:sp>
      <p:sp>
        <p:nvSpPr>
          <p:cNvPr id="64" name="Google Shape;64;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33.png"/><Relationship Id="rId6" Type="http://schemas.openxmlformats.org/officeDocument/2006/relationships/image" Target="../media/image40.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27.png"/><Relationship Id="rId5" Type="http://schemas.openxmlformats.org/officeDocument/2006/relationships/image" Target="../media/image8.jp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image" Target="../media/image21.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4667"/>
        </a:solidFill>
      </p:bgPr>
    </p:bg>
    <p:spTree>
      <p:nvGrpSpPr>
        <p:cNvPr id="83" name="Shape 83"/>
        <p:cNvGrpSpPr/>
        <p:nvPr/>
      </p:nvGrpSpPr>
      <p:grpSpPr>
        <a:xfrm>
          <a:off x="0" y="0"/>
          <a:ext cx="0" cy="0"/>
          <a:chOff x="0" y="0"/>
          <a:chExt cx="0" cy="0"/>
        </a:xfrm>
      </p:grpSpPr>
      <p:grpSp>
        <p:nvGrpSpPr>
          <p:cNvPr id="84" name="Google Shape;84;p1"/>
          <p:cNvGrpSpPr/>
          <p:nvPr/>
        </p:nvGrpSpPr>
        <p:grpSpPr>
          <a:xfrm>
            <a:off x="2444689" y="-874473"/>
            <a:ext cx="13399519" cy="5862383"/>
            <a:chOff x="0" y="0"/>
            <a:chExt cx="32225875" cy="14099046"/>
          </a:xfrm>
        </p:grpSpPr>
        <p:sp>
          <p:nvSpPr>
            <p:cNvPr id="85" name="Google Shape;85;p1"/>
            <p:cNvSpPr/>
            <p:nvPr/>
          </p:nvSpPr>
          <p:spPr>
            <a:xfrm>
              <a:off x="31750" y="31750"/>
              <a:ext cx="32162375" cy="14035546"/>
            </a:xfrm>
            <a:custGeom>
              <a:rect b="b" l="l" r="r" t="t"/>
              <a:pathLst>
                <a:path extrusionOk="0" h="14035546" w="32162375">
                  <a:moveTo>
                    <a:pt x="32069664" y="14035546"/>
                  </a:moveTo>
                  <a:lnTo>
                    <a:pt x="92710" y="14035546"/>
                  </a:lnTo>
                  <a:cubicBezTo>
                    <a:pt x="41910" y="14035546"/>
                    <a:pt x="0" y="13993636"/>
                    <a:pt x="0" y="13942836"/>
                  </a:cubicBezTo>
                  <a:lnTo>
                    <a:pt x="0" y="92710"/>
                  </a:lnTo>
                  <a:cubicBezTo>
                    <a:pt x="0" y="41910"/>
                    <a:pt x="41910" y="0"/>
                    <a:pt x="92710" y="0"/>
                  </a:cubicBezTo>
                  <a:lnTo>
                    <a:pt x="32068396" y="0"/>
                  </a:lnTo>
                  <a:cubicBezTo>
                    <a:pt x="32119196" y="0"/>
                    <a:pt x="32161104" y="41910"/>
                    <a:pt x="32161104" y="92710"/>
                  </a:cubicBezTo>
                  <a:lnTo>
                    <a:pt x="32161104" y="13941566"/>
                  </a:lnTo>
                  <a:cubicBezTo>
                    <a:pt x="32162375" y="13993636"/>
                    <a:pt x="32120464" y="14035546"/>
                    <a:pt x="32069664" y="14035546"/>
                  </a:cubicBezTo>
                  <a:close/>
                </a:path>
              </a:pathLst>
            </a:custGeom>
            <a:solidFill>
              <a:srgbClr val="742E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0" y="0"/>
              <a:ext cx="32225875" cy="14099046"/>
            </a:xfrm>
            <a:custGeom>
              <a:rect b="b" l="l" r="r" t="t"/>
              <a:pathLst>
                <a:path extrusionOk="0" h="14099046" w="32225875">
                  <a:moveTo>
                    <a:pt x="32101414" y="59690"/>
                  </a:moveTo>
                  <a:cubicBezTo>
                    <a:pt x="32136975" y="59690"/>
                    <a:pt x="32166185" y="88900"/>
                    <a:pt x="32166185" y="124460"/>
                  </a:cubicBezTo>
                  <a:lnTo>
                    <a:pt x="32166185" y="13974586"/>
                  </a:lnTo>
                  <a:cubicBezTo>
                    <a:pt x="32166185" y="14010146"/>
                    <a:pt x="32136975" y="14039355"/>
                    <a:pt x="32101414" y="14039355"/>
                  </a:cubicBezTo>
                  <a:lnTo>
                    <a:pt x="124460" y="14039355"/>
                  </a:lnTo>
                  <a:cubicBezTo>
                    <a:pt x="88900" y="14039355"/>
                    <a:pt x="59690" y="14010146"/>
                    <a:pt x="59690" y="13974586"/>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3974586"/>
                  </a:lnTo>
                  <a:cubicBezTo>
                    <a:pt x="0" y="14043166"/>
                    <a:pt x="55880" y="14099046"/>
                    <a:pt x="124460" y="14099046"/>
                  </a:cubicBezTo>
                  <a:lnTo>
                    <a:pt x="32101414" y="14099046"/>
                  </a:lnTo>
                  <a:cubicBezTo>
                    <a:pt x="32169996" y="14099046"/>
                    <a:pt x="32225875" y="14043166"/>
                    <a:pt x="32225875" y="13974586"/>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1"/>
          <p:cNvSpPr txBox="1"/>
          <p:nvPr/>
        </p:nvSpPr>
        <p:spPr>
          <a:xfrm>
            <a:off x="4250728" y="2907467"/>
            <a:ext cx="9786600" cy="18822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3218" u="none" cap="none" strike="noStrike">
                <a:solidFill>
                  <a:srgbClr val="DEAD65"/>
                </a:solidFill>
                <a:latin typeface="Padauk"/>
                <a:ea typeface="Padauk"/>
                <a:cs typeface="Padauk"/>
                <a:sym typeface="Padauk"/>
              </a:rPr>
              <a:t>A Comparative Analysis of Media Coverage on </a:t>
            </a:r>
            <a:endParaRPr/>
          </a:p>
          <a:p>
            <a:pPr indent="0" lvl="0" marL="0" marR="0" rtl="0" algn="ctr">
              <a:lnSpc>
                <a:spcPct val="139993"/>
              </a:lnSpc>
              <a:spcBef>
                <a:spcPts val="0"/>
              </a:spcBef>
              <a:spcAft>
                <a:spcPts val="0"/>
              </a:spcAft>
              <a:buNone/>
            </a:pPr>
            <a:r>
              <a:rPr b="1" i="0" lang="en-US" sz="3218" u="none" cap="none" strike="noStrike">
                <a:solidFill>
                  <a:srgbClr val="DEAD65"/>
                </a:solidFill>
                <a:latin typeface="Padauk"/>
                <a:ea typeface="Padauk"/>
                <a:cs typeface="Padauk"/>
                <a:sym typeface="Padauk"/>
              </a:rPr>
              <a:t>Hillary Clinton and Kamala Harris.</a:t>
            </a:r>
            <a:endParaRPr/>
          </a:p>
          <a:p>
            <a:pPr indent="0" lvl="0" marL="0" marR="0" rtl="0" algn="ctr">
              <a:lnSpc>
                <a:spcPct val="139993"/>
              </a:lnSpc>
              <a:spcBef>
                <a:spcPts val="0"/>
              </a:spcBef>
              <a:spcAft>
                <a:spcPts val="0"/>
              </a:spcAft>
              <a:buNone/>
            </a:pPr>
            <a:r>
              <a:t/>
            </a:r>
            <a:endParaRPr b="1" i="0" sz="3218" u="none" cap="none" strike="noStrike">
              <a:solidFill>
                <a:srgbClr val="DEAD65"/>
              </a:solidFill>
              <a:latin typeface="Padauk"/>
              <a:ea typeface="Padauk"/>
              <a:cs typeface="Padauk"/>
              <a:sym typeface="Padauk"/>
            </a:endParaRPr>
          </a:p>
        </p:txBody>
      </p:sp>
      <p:sp>
        <p:nvSpPr>
          <p:cNvPr id="88" name="Google Shape;88;p1"/>
          <p:cNvSpPr/>
          <p:nvPr/>
        </p:nvSpPr>
        <p:spPr>
          <a:xfrm>
            <a:off x="13155339" y="3555523"/>
            <a:ext cx="5058720" cy="6169170"/>
          </a:xfrm>
          <a:custGeom>
            <a:rect b="b" l="l" r="r" t="t"/>
            <a:pathLst>
              <a:path extrusionOk="0" h="6169170" w="5058720">
                <a:moveTo>
                  <a:pt x="0" y="0"/>
                </a:moveTo>
                <a:lnTo>
                  <a:pt x="5058719" y="0"/>
                </a:lnTo>
                <a:lnTo>
                  <a:pt x="5058719" y="6169170"/>
                </a:lnTo>
                <a:lnTo>
                  <a:pt x="0" y="6169170"/>
                </a:lnTo>
                <a:lnTo>
                  <a:pt x="0" y="0"/>
                </a:lnTo>
                <a:close/>
              </a:path>
            </a:pathLst>
          </a:custGeom>
          <a:blipFill rotWithShape="1">
            <a:blip r:embed="rId3">
              <a:alphaModFix/>
            </a:blip>
            <a:stretch>
              <a:fillRect b="0" l="0" r="0" t="0"/>
            </a:stretch>
          </a:blipFill>
          <a:ln>
            <a:noFill/>
          </a:ln>
        </p:spPr>
      </p:sp>
      <p:grpSp>
        <p:nvGrpSpPr>
          <p:cNvPr id="89" name="Google Shape;89;p1"/>
          <p:cNvGrpSpPr/>
          <p:nvPr/>
        </p:nvGrpSpPr>
        <p:grpSpPr>
          <a:xfrm>
            <a:off x="-192551" y="9258300"/>
            <a:ext cx="18673102" cy="1245333"/>
            <a:chOff x="0" y="0"/>
            <a:chExt cx="44911026" cy="2995175"/>
          </a:xfrm>
        </p:grpSpPr>
        <p:sp>
          <p:nvSpPr>
            <p:cNvPr id="90" name="Google Shape;90;p1"/>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DF9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
          <p:cNvSpPr/>
          <p:nvPr/>
        </p:nvSpPr>
        <p:spPr>
          <a:xfrm>
            <a:off x="208180" y="3555523"/>
            <a:ext cx="4015569" cy="6169170"/>
          </a:xfrm>
          <a:custGeom>
            <a:rect b="b" l="l" r="r" t="t"/>
            <a:pathLst>
              <a:path extrusionOk="0" h="6169170" w="4015569">
                <a:moveTo>
                  <a:pt x="0" y="0"/>
                </a:moveTo>
                <a:lnTo>
                  <a:pt x="4015569" y="0"/>
                </a:lnTo>
                <a:lnTo>
                  <a:pt x="4015569" y="6169170"/>
                </a:lnTo>
                <a:lnTo>
                  <a:pt x="0" y="6169170"/>
                </a:lnTo>
                <a:lnTo>
                  <a:pt x="0" y="0"/>
                </a:lnTo>
                <a:close/>
              </a:path>
            </a:pathLst>
          </a:custGeom>
          <a:blipFill rotWithShape="1">
            <a:blip r:embed="rId4">
              <a:alphaModFix/>
            </a:blip>
            <a:stretch>
              <a:fillRect b="0" l="0" r="0" t="0"/>
            </a:stretch>
          </a:blipFill>
          <a:ln>
            <a:noFill/>
          </a:ln>
        </p:spPr>
      </p:sp>
      <p:sp>
        <p:nvSpPr>
          <p:cNvPr id="93" name="Google Shape;93;p1"/>
          <p:cNvSpPr/>
          <p:nvPr/>
        </p:nvSpPr>
        <p:spPr>
          <a:xfrm>
            <a:off x="433434" y="137435"/>
            <a:ext cx="1782530" cy="1782530"/>
          </a:xfrm>
          <a:custGeom>
            <a:rect b="b" l="l" r="r" t="t"/>
            <a:pathLst>
              <a:path extrusionOk="0" h="1782530" w="1782530">
                <a:moveTo>
                  <a:pt x="0" y="0"/>
                </a:moveTo>
                <a:lnTo>
                  <a:pt x="1782530" y="0"/>
                </a:lnTo>
                <a:lnTo>
                  <a:pt x="1782530" y="1782530"/>
                </a:lnTo>
                <a:lnTo>
                  <a:pt x="0" y="1782530"/>
                </a:lnTo>
                <a:lnTo>
                  <a:pt x="0" y="0"/>
                </a:lnTo>
                <a:close/>
              </a:path>
            </a:pathLst>
          </a:custGeom>
          <a:blipFill rotWithShape="1">
            <a:blip r:embed="rId5">
              <a:alphaModFix/>
            </a:blip>
            <a:stretch>
              <a:fillRect b="0" l="0" r="0" t="0"/>
            </a:stretch>
          </a:blipFill>
          <a:ln>
            <a:noFill/>
          </a:ln>
        </p:spPr>
      </p:sp>
      <p:sp>
        <p:nvSpPr>
          <p:cNvPr id="94" name="Google Shape;94;p1"/>
          <p:cNvSpPr txBox="1"/>
          <p:nvPr/>
        </p:nvSpPr>
        <p:spPr>
          <a:xfrm>
            <a:off x="2444564" y="398705"/>
            <a:ext cx="13398900" cy="2259000"/>
          </a:xfrm>
          <a:prstGeom prst="rect">
            <a:avLst/>
          </a:prstGeom>
          <a:noFill/>
          <a:ln>
            <a:noFill/>
          </a:ln>
        </p:spPr>
        <p:txBody>
          <a:bodyPr anchorCtr="0" anchor="t" bIns="0" lIns="0" spcFirstLastPara="1" rIns="0" wrap="square" tIns="0">
            <a:spAutoFit/>
          </a:bodyPr>
          <a:lstStyle/>
          <a:p>
            <a:pPr indent="0" lvl="0" marL="0" marR="0" rtl="0" algn="ctr">
              <a:lnSpc>
                <a:spcPct val="89992"/>
              </a:lnSpc>
              <a:spcBef>
                <a:spcPts val="0"/>
              </a:spcBef>
              <a:spcAft>
                <a:spcPts val="0"/>
              </a:spcAft>
              <a:buNone/>
            </a:pPr>
            <a:r>
              <a:rPr b="1" i="0" lang="en-US" sz="5436" u="none" cap="none" strike="noStrike">
                <a:solidFill>
                  <a:srgbClr val="DEAD65"/>
                </a:solidFill>
                <a:latin typeface="Arial"/>
                <a:ea typeface="Arial"/>
                <a:cs typeface="Arial"/>
                <a:sym typeface="Arial"/>
              </a:rPr>
              <a:t>Shattering Glass Ceilings? </a:t>
            </a:r>
            <a:endParaRPr/>
          </a:p>
          <a:p>
            <a:pPr indent="0" lvl="0" marL="0" marR="0" rtl="0" algn="ctr">
              <a:lnSpc>
                <a:spcPct val="89992"/>
              </a:lnSpc>
              <a:spcBef>
                <a:spcPts val="0"/>
              </a:spcBef>
              <a:spcAft>
                <a:spcPts val="0"/>
              </a:spcAft>
              <a:buNone/>
            </a:pPr>
            <a:r>
              <a:rPr b="1" i="0" lang="en-US" sz="5436" u="none" cap="none" strike="noStrike">
                <a:solidFill>
                  <a:srgbClr val="DEAD65"/>
                </a:solidFill>
                <a:latin typeface="Arial"/>
                <a:ea typeface="Arial"/>
                <a:cs typeface="Arial"/>
                <a:sym typeface="Arial"/>
              </a:rPr>
              <a:t>The Media’s Role in Shaping Public Perceptions of Women Candidates</a:t>
            </a:r>
            <a:endParaRPr/>
          </a:p>
        </p:txBody>
      </p:sp>
      <p:sp>
        <p:nvSpPr>
          <p:cNvPr id="95" name="Google Shape;95;p1"/>
          <p:cNvSpPr txBox="1"/>
          <p:nvPr/>
        </p:nvSpPr>
        <p:spPr>
          <a:xfrm>
            <a:off x="5990109" y="5161651"/>
            <a:ext cx="6307800" cy="1506000"/>
          </a:xfrm>
          <a:prstGeom prst="rect">
            <a:avLst/>
          </a:prstGeom>
          <a:noFill/>
          <a:ln>
            <a:noFill/>
          </a:ln>
        </p:spPr>
        <p:txBody>
          <a:bodyPr anchorCtr="0" anchor="t" bIns="0" lIns="0" spcFirstLastPara="1" rIns="0" wrap="square" tIns="0">
            <a:spAutoFit/>
          </a:bodyPr>
          <a:lstStyle/>
          <a:p>
            <a:pPr indent="0" lvl="0" marL="0" marR="0" rtl="0" algn="ctr">
              <a:lnSpc>
                <a:spcPct val="89992"/>
              </a:lnSpc>
              <a:spcBef>
                <a:spcPts val="0"/>
              </a:spcBef>
              <a:spcAft>
                <a:spcPts val="0"/>
              </a:spcAft>
              <a:buNone/>
            </a:pPr>
            <a:r>
              <a:rPr b="1" i="0" lang="en-US" sz="5436" u="none" cap="none" strike="noStrike">
                <a:solidFill>
                  <a:srgbClr val="DEAD65"/>
                </a:solidFill>
                <a:latin typeface="Arial"/>
                <a:ea typeface="Arial"/>
                <a:cs typeface="Arial"/>
                <a:sym typeface="Arial"/>
              </a:rPr>
              <a:t>ITALO-AMERICANI</a:t>
            </a:r>
            <a:endParaRPr/>
          </a:p>
          <a:p>
            <a:pPr indent="0" lvl="0" marL="0" marR="0" rtl="0" algn="ctr">
              <a:lnSpc>
                <a:spcPct val="89992"/>
              </a:lnSpc>
              <a:spcBef>
                <a:spcPts val="0"/>
              </a:spcBef>
              <a:spcAft>
                <a:spcPts val="0"/>
              </a:spcAft>
              <a:buNone/>
            </a:pPr>
            <a:r>
              <a:t/>
            </a:r>
            <a:endParaRPr b="1" i="0" sz="5436" u="none" cap="none" strike="noStrike">
              <a:solidFill>
                <a:srgbClr val="DEAD65"/>
              </a:solidFill>
              <a:latin typeface="Arial"/>
              <a:ea typeface="Arial"/>
              <a:cs typeface="Arial"/>
              <a:sym typeface="Arial"/>
            </a:endParaRPr>
          </a:p>
        </p:txBody>
      </p:sp>
      <p:sp>
        <p:nvSpPr>
          <p:cNvPr id="96" name="Google Shape;96;p1"/>
          <p:cNvSpPr txBox="1"/>
          <p:nvPr/>
        </p:nvSpPr>
        <p:spPr>
          <a:xfrm>
            <a:off x="6148655" y="6065908"/>
            <a:ext cx="5991600" cy="3658800"/>
          </a:xfrm>
          <a:prstGeom prst="rect">
            <a:avLst/>
          </a:prstGeom>
          <a:noFill/>
          <a:ln>
            <a:noFill/>
          </a:ln>
        </p:spPr>
        <p:txBody>
          <a:bodyPr anchorCtr="0" anchor="t" bIns="0" lIns="0" spcFirstLastPara="1" rIns="0" wrap="square" tIns="0">
            <a:spAutoFit/>
          </a:bodyPr>
          <a:lstStyle/>
          <a:p>
            <a:pPr indent="0" lvl="0" marL="0" marR="0" rtl="0" algn="just">
              <a:lnSpc>
                <a:spcPct val="140020"/>
              </a:lnSpc>
              <a:spcBef>
                <a:spcPts val="0"/>
              </a:spcBef>
              <a:spcAft>
                <a:spcPts val="0"/>
              </a:spcAft>
              <a:buNone/>
            </a:pPr>
            <a:r>
              <a:rPr b="1" i="0" lang="en-US" sz="2971" u="none" cap="none" strike="noStrike">
                <a:solidFill>
                  <a:srgbClr val="DEAD65"/>
                </a:solidFill>
                <a:latin typeface="Padauk"/>
                <a:ea typeface="Padauk"/>
                <a:cs typeface="Padauk"/>
                <a:sym typeface="Padauk"/>
              </a:rPr>
              <a:t>Meredith Grace Bryden - 2110417</a:t>
            </a:r>
            <a:endParaRPr/>
          </a:p>
          <a:p>
            <a:pPr indent="0" lvl="0" marL="0" marR="0" rtl="0" algn="just">
              <a:lnSpc>
                <a:spcPct val="140020"/>
              </a:lnSpc>
              <a:spcBef>
                <a:spcPts val="0"/>
              </a:spcBef>
              <a:spcAft>
                <a:spcPts val="0"/>
              </a:spcAft>
              <a:buNone/>
            </a:pPr>
            <a:r>
              <a:rPr b="1" i="0" lang="en-US" sz="2971" u="none" cap="none" strike="noStrike">
                <a:solidFill>
                  <a:srgbClr val="DEAD65"/>
                </a:solidFill>
                <a:latin typeface="Padauk"/>
                <a:ea typeface="Padauk"/>
                <a:cs typeface="Padauk"/>
                <a:sym typeface="Padauk"/>
              </a:rPr>
              <a:t>Antonio Di Pietro - 2124575</a:t>
            </a:r>
            <a:endParaRPr/>
          </a:p>
          <a:p>
            <a:pPr indent="0" lvl="0" marL="0" marR="0" rtl="0" algn="just">
              <a:lnSpc>
                <a:spcPct val="140020"/>
              </a:lnSpc>
              <a:spcBef>
                <a:spcPts val="0"/>
              </a:spcBef>
              <a:spcAft>
                <a:spcPts val="0"/>
              </a:spcAft>
              <a:buNone/>
            </a:pPr>
            <a:r>
              <a:rPr b="1" i="0" lang="en-US" sz="2971" u="none" cap="none" strike="noStrike">
                <a:solidFill>
                  <a:srgbClr val="DEAD65"/>
                </a:solidFill>
                <a:latin typeface="Padauk"/>
                <a:ea typeface="Padauk"/>
                <a:cs typeface="Padauk"/>
                <a:sym typeface="Padauk"/>
              </a:rPr>
              <a:t>Lindsey Ann Garibaldi - 2109625</a:t>
            </a:r>
            <a:endParaRPr/>
          </a:p>
          <a:p>
            <a:pPr indent="0" lvl="0" marL="0" marR="0" rtl="0" algn="just">
              <a:lnSpc>
                <a:spcPct val="140020"/>
              </a:lnSpc>
              <a:spcBef>
                <a:spcPts val="0"/>
              </a:spcBef>
              <a:spcAft>
                <a:spcPts val="0"/>
              </a:spcAft>
              <a:buNone/>
            </a:pPr>
            <a:r>
              <a:rPr b="1" i="0" lang="en-US" sz="2971" u="none" cap="none" strike="noStrike">
                <a:solidFill>
                  <a:srgbClr val="DEAD65"/>
                </a:solidFill>
                <a:latin typeface="Padauk"/>
                <a:ea typeface="Padauk"/>
                <a:cs typeface="Padauk"/>
                <a:sym typeface="Padauk"/>
              </a:rPr>
              <a:t>Federica Marelli - 2141140</a:t>
            </a:r>
            <a:endParaRPr/>
          </a:p>
          <a:p>
            <a:pPr indent="0" lvl="0" marL="0" marR="0" rtl="0" algn="just">
              <a:lnSpc>
                <a:spcPct val="140020"/>
              </a:lnSpc>
              <a:spcBef>
                <a:spcPts val="0"/>
              </a:spcBef>
              <a:spcAft>
                <a:spcPts val="0"/>
              </a:spcAft>
              <a:buNone/>
            </a:pPr>
            <a:r>
              <a:rPr b="1" i="0" lang="en-US" sz="2971" u="none" cap="none" strike="noStrike">
                <a:solidFill>
                  <a:srgbClr val="DEAD65"/>
                </a:solidFill>
                <a:latin typeface="Padauk"/>
                <a:ea typeface="Padauk"/>
                <a:cs typeface="Padauk"/>
                <a:sym typeface="Padauk"/>
              </a:rPr>
              <a:t>Giorgia Peroni - 2125841</a:t>
            </a:r>
            <a:endParaRPr/>
          </a:p>
          <a:p>
            <a:pPr indent="0" lvl="0" marL="0" marR="0" rtl="0" algn="just">
              <a:lnSpc>
                <a:spcPct val="140020"/>
              </a:lnSpc>
              <a:spcBef>
                <a:spcPts val="0"/>
              </a:spcBef>
              <a:spcAft>
                <a:spcPts val="0"/>
              </a:spcAft>
              <a:buNone/>
            </a:pPr>
            <a:r>
              <a:t/>
            </a:r>
            <a:endParaRPr b="1" i="0" sz="2971" u="none" cap="none" strike="noStrike">
              <a:solidFill>
                <a:srgbClr val="DEAD65"/>
              </a:solidFill>
              <a:latin typeface="Padauk"/>
              <a:ea typeface="Padauk"/>
              <a:cs typeface="Padauk"/>
              <a:sym typeface="Padau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8262"/>
        </a:solidFill>
      </p:bgPr>
    </p:bg>
    <p:spTree>
      <p:nvGrpSpPr>
        <p:cNvPr id="227" name="Shape 227"/>
        <p:cNvGrpSpPr/>
        <p:nvPr/>
      </p:nvGrpSpPr>
      <p:grpSpPr>
        <a:xfrm>
          <a:off x="0" y="0"/>
          <a:ext cx="0" cy="0"/>
          <a:chOff x="0" y="0"/>
          <a:chExt cx="0" cy="0"/>
        </a:xfrm>
      </p:grpSpPr>
      <p:grpSp>
        <p:nvGrpSpPr>
          <p:cNvPr id="228" name="Google Shape;228;p10"/>
          <p:cNvGrpSpPr/>
          <p:nvPr/>
        </p:nvGrpSpPr>
        <p:grpSpPr>
          <a:xfrm>
            <a:off x="-192551" y="9258300"/>
            <a:ext cx="18673102" cy="1245333"/>
            <a:chOff x="0" y="0"/>
            <a:chExt cx="44911026" cy="2995175"/>
          </a:xfrm>
        </p:grpSpPr>
        <p:sp>
          <p:nvSpPr>
            <p:cNvPr id="229" name="Google Shape;229;p10"/>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 name="Google Shape;231;p10"/>
          <p:cNvGrpSpPr/>
          <p:nvPr/>
        </p:nvGrpSpPr>
        <p:grpSpPr>
          <a:xfrm>
            <a:off x="2086187" y="1609500"/>
            <a:ext cx="14115625" cy="6961381"/>
            <a:chOff x="0" y="0"/>
            <a:chExt cx="32225875" cy="15892785"/>
          </a:xfrm>
        </p:grpSpPr>
        <p:sp>
          <p:nvSpPr>
            <p:cNvPr id="232" name="Google Shape;232;p10"/>
            <p:cNvSpPr/>
            <p:nvPr/>
          </p:nvSpPr>
          <p:spPr>
            <a:xfrm>
              <a:off x="31750" y="31750"/>
              <a:ext cx="32162375" cy="15829285"/>
            </a:xfrm>
            <a:custGeom>
              <a:rect b="b" l="l" r="r" t="t"/>
              <a:pathLst>
                <a:path extrusionOk="0" h="15829285" w="32162375">
                  <a:moveTo>
                    <a:pt x="32069664" y="15829285"/>
                  </a:moveTo>
                  <a:lnTo>
                    <a:pt x="92710" y="15829285"/>
                  </a:lnTo>
                  <a:cubicBezTo>
                    <a:pt x="41910" y="15829285"/>
                    <a:pt x="0" y="15787376"/>
                    <a:pt x="0" y="15736576"/>
                  </a:cubicBezTo>
                  <a:lnTo>
                    <a:pt x="0" y="92710"/>
                  </a:lnTo>
                  <a:cubicBezTo>
                    <a:pt x="0" y="41910"/>
                    <a:pt x="41910" y="0"/>
                    <a:pt x="92710" y="0"/>
                  </a:cubicBezTo>
                  <a:lnTo>
                    <a:pt x="32068396" y="0"/>
                  </a:lnTo>
                  <a:cubicBezTo>
                    <a:pt x="32119196" y="0"/>
                    <a:pt x="32161104" y="41910"/>
                    <a:pt x="32161104" y="92710"/>
                  </a:cubicBezTo>
                  <a:lnTo>
                    <a:pt x="32161104" y="15735306"/>
                  </a:lnTo>
                  <a:cubicBezTo>
                    <a:pt x="32162375" y="15787376"/>
                    <a:pt x="32120464" y="15829285"/>
                    <a:pt x="32069664" y="15829285"/>
                  </a:cubicBezTo>
                  <a:close/>
                </a:path>
              </a:pathLst>
            </a:custGeom>
            <a:solidFill>
              <a:srgbClr val="A6E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0"/>
            <p:cNvSpPr/>
            <p:nvPr/>
          </p:nvSpPr>
          <p:spPr>
            <a:xfrm>
              <a:off x="0" y="0"/>
              <a:ext cx="32225875" cy="15892785"/>
            </a:xfrm>
            <a:custGeom>
              <a:rect b="b" l="l" r="r" t="t"/>
              <a:pathLst>
                <a:path extrusionOk="0" h="15892785" w="32225875">
                  <a:moveTo>
                    <a:pt x="32101414" y="59690"/>
                  </a:moveTo>
                  <a:cubicBezTo>
                    <a:pt x="32136975" y="59690"/>
                    <a:pt x="32166185" y="88900"/>
                    <a:pt x="32166185" y="124460"/>
                  </a:cubicBezTo>
                  <a:lnTo>
                    <a:pt x="32166185" y="15768326"/>
                  </a:lnTo>
                  <a:cubicBezTo>
                    <a:pt x="32166185" y="15803885"/>
                    <a:pt x="32136975" y="15833096"/>
                    <a:pt x="32101414" y="15833096"/>
                  </a:cubicBezTo>
                  <a:lnTo>
                    <a:pt x="124460" y="15833096"/>
                  </a:lnTo>
                  <a:cubicBezTo>
                    <a:pt x="88900" y="15833096"/>
                    <a:pt x="59690" y="15803885"/>
                    <a:pt x="59690" y="15768326"/>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5768326"/>
                  </a:lnTo>
                  <a:cubicBezTo>
                    <a:pt x="0" y="15836906"/>
                    <a:pt x="55880" y="15892785"/>
                    <a:pt x="124460" y="15892785"/>
                  </a:cubicBezTo>
                  <a:lnTo>
                    <a:pt x="32101414" y="15892785"/>
                  </a:lnTo>
                  <a:cubicBezTo>
                    <a:pt x="32169996" y="15892785"/>
                    <a:pt x="32225875" y="15836906"/>
                    <a:pt x="32225875" y="15768326"/>
                  </a:cubicBezTo>
                  <a:lnTo>
                    <a:pt x="32225875" y="124460"/>
                  </a:lnTo>
                  <a:cubicBezTo>
                    <a:pt x="32225875" y="55880"/>
                    <a:pt x="32169996" y="0"/>
                    <a:pt x="32101414" y="0"/>
                  </a:cubicBezTo>
                  <a:close/>
                </a:path>
              </a:pathLst>
            </a:custGeom>
            <a:solidFill>
              <a:srgbClr val="89E4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10"/>
          <p:cNvSpPr txBox="1"/>
          <p:nvPr/>
        </p:nvSpPr>
        <p:spPr>
          <a:xfrm>
            <a:off x="2894800" y="2453950"/>
            <a:ext cx="12497700" cy="5649600"/>
          </a:xfrm>
          <a:prstGeom prst="rect">
            <a:avLst/>
          </a:prstGeom>
          <a:noFill/>
          <a:ln>
            <a:noFill/>
          </a:ln>
        </p:spPr>
        <p:txBody>
          <a:bodyPr anchorCtr="0" anchor="t" bIns="0" lIns="0" spcFirstLastPara="1" rIns="0" wrap="square" tIns="0">
            <a:spAutoFit/>
          </a:bodyPr>
          <a:lstStyle/>
          <a:p>
            <a:pPr indent="0" lvl="0" marL="0" marR="0" rtl="0" algn="l">
              <a:lnSpc>
                <a:spcPct val="188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3973"/>
              </a:lnSpc>
              <a:spcBef>
                <a:spcPts val="0"/>
              </a:spcBef>
              <a:spcAft>
                <a:spcPts val="0"/>
              </a:spcAft>
              <a:buNone/>
            </a:pPr>
            <a:r>
              <a:rPr b="1" i="0" lang="en-US" sz="2970" u="none" cap="none" strike="noStrike">
                <a:solidFill>
                  <a:srgbClr val="000000"/>
                </a:solidFill>
                <a:latin typeface="Padauk"/>
                <a:ea typeface="Padauk"/>
                <a:cs typeface="Padauk"/>
                <a:sym typeface="Padauk"/>
              </a:rPr>
              <a:t>When comparing the final point calculations with the corresponding news publications we found the most biased articles were from Breitbart and Fox News which are both Right Wing news media outlets. </a:t>
            </a:r>
            <a:endParaRPr/>
          </a:p>
          <a:p>
            <a:pPr indent="0" lvl="0" marL="0" marR="0" rtl="0" algn="l">
              <a:lnSpc>
                <a:spcPct val="113973"/>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113973"/>
              </a:lnSpc>
              <a:spcBef>
                <a:spcPts val="0"/>
              </a:spcBef>
              <a:spcAft>
                <a:spcPts val="0"/>
              </a:spcAft>
              <a:buNone/>
            </a:pPr>
            <a:r>
              <a:rPr b="1" i="0" lang="en-US" sz="2970" u="none" cap="none" strike="noStrike">
                <a:solidFill>
                  <a:srgbClr val="000000"/>
                </a:solidFill>
                <a:latin typeface="Padauk"/>
                <a:ea typeface="Padauk"/>
                <a:cs typeface="Padauk"/>
                <a:sym typeface="Padauk"/>
              </a:rPr>
              <a:t>Two of the top three most biased articles were written by women. </a:t>
            </a:r>
            <a:endParaRPr/>
          </a:p>
          <a:p>
            <a:pPr indent="0" lvl="0" marL="0" marR="0" rtl="0" algn="l">
              <a:lnSpc>
                <a:spcPct val="113973"/>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113973"/>
              </a:lnSpc>
              <a:spcBef>
                <a:spcPts val="0"/>
              </a:spcBef>
              <a:spcAft>
                <a:spcPts val="0"/>
              </a:spcAft>
              <a:buNone/>
            </a:pPr>
            <a:r>
              <a:rPr b="1" i="0" lang="en-US" sz="2970" u="none" cap="none" strike="noStrike">
                <a:solidFill>
                  <a:srgbClr val="000000"/>
                </a:solidFill>
                <a:latin typeface="Padauk"/>
                <a:ea typeface="Padauk"/>
                <a:cs typeface="Padauk"/>
                <a:sym typeface="Padauk"/>
              </a:rPr>
              <a:t>Articles that were categorized as extremely biased came from both the 2016 and 2024 time periods highlighting that there has been little to no shift in the gender-biased language used over this eight year period.  </a:t>
            </a:r>
            <a:endParaRPr/>
          </a:p>
          <a:p>
            <a:pPr indent="0" lvl="0" marL="0" marR="0" rtl="0" algn="l">
              <a:lnSpc>
                <a:spcPct val="96060"/>
              </a:lnSpc>
              <a:spcBef>
                <a:spcPts val="0"/>
              </a:spcBef>
              <a:spcAft>
                <a:spcPts val="0"/>
              </a:spcAft>
              <a:buNone/>
            </a:pPr>
            <a:r>
              <a:t/>
            </a:r>
            <a:endParaRPr b="1" i="0" sz="2970" u="none" cap="none" strike="noStrike">
              <a:solidFill>
                <a:srgbClr val="000000"/>
              </a:solidFill>
              <a:latin typeface="Padauk"/>
              <a:ea typeface="Padauk"/>
              <a:cs typeface="Padauk"/>
              <a:sym typeface="Padauk"/>
            </a:endParaRPr>
          </a:p>
        </p:txBody>
      </p:sp>
      <p:sp>
        <p:nvSpPr>
          <p:cNvPr id="235" name="Google Shape;235;p10"/>
          <p:cNvSpPr txBox="1"/>
          <p:nvPr/>
        </p:nvSpPr>
        <p:spPr>
          <a:xfrm>
            <a:off x="4892051" y="1636650"/>
            <a:ext cx="8503800" cy="10794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Data Analysis</a:t>
            </a:r>
            <a:endParaRPr/>
          </a:p>
        </p:txBody>
      </p:sp>
      <p:sp>
        <p:nvSpPr>
          <p:cNvPr id="236" name="Google Shape;236;p10"/>
          <p:cNvSpPr/>
          <p:nvPr/>
        </p:nvSpPr>
        <p:spPr>
          <a:xfrm>
            <a:off x="15327054" y="5718086"/>
            <a:ext cx="2838608" cy="3540214"/>
          </a:xfrm>
          <a:custGeom>
            <a:rect b="b" l="l" r="r" t="t"/>
            <a:pathLst>
              <a:path extrusionOk="0" h="3540214" w="2838608">
                <a:moveTo>
                  <a:pt x="0" y="0"/>
                </a:moveTo>
                <a:lnTo>
                  <a:pt x="2838608" y="0"/>
                </a:lnTo>
                <a:lnTo>
                  <a:pt x="2838608" y="3540214"/>
                </a:lnTo>
                <a:lnTo>
                  <a:pt x="0" y="354021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7085"/>
        </a:solidFill>
      </p:bgPr>
    </p:bg>
    <p:spTree>
      <p:nvGrpSpPr>
        <p:cNvPr id="240" name="Shape 240"/>
        <p:cNvGrpSpPr/>
        <p:nvPr/>
      </p:nvGrpSpPr>
      <p:grpSpPr>
        <a:xfrm>
          <a:off x="0" y="0"/>
          <a:ext cx="0" cy="0"/>
          <a:chOff x="0" y="0"/>
          <a:chExt cx="0" cy="0"/>
        </a:xfrm>
      </p:grpSpPr>
      <p:grpSp>
        <p:nvGrpSpPr>
          <p:cNvPr id="241" name="Google Shape;241;p11"/>
          <p:cNvGrpSpPr/>
          <p:nvPr/>
        </p:nvGrpSpPr>
        <p:grpSpPr>
          <a:xfrm>
            <a:off x="-192551" y="9258300"/>
            <a:ext cx="18673102" cy="1245333"/>
            <a:chOff x="0" y="0"/>
            <a:chExt cx="44911026" cy="2995175"/>
          </a:xfrm>
        </p:grpSpPr>
        <p:sp>
          <p:nvSpPr>
            <p:cNvPr id="242" name="Google Shape;242;p11"/>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444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11"/>
          <p:cNvGrpSpPr/>
          <p:nvPr/>
        </p:nvGrpSpPr>
        <p:grpSpPr>
          <a:xfrm>
            <a:off x="2444564" y="1786979"/>
            <a:ext cx="13398871" cy="6713043"/>
            <a:chOff x="0" y="0"/>
            <a:chExt cx="32225875" cy="16145664"/>
          </a:xfrm>
        </p:grpSpPr>
        <p:sp>
          <p:nvSpPr>
            <p:cNvPr id="245" name="Google Shape;245;p11"/>
            <p:cNvSpPr/>
            <p:nvPr/>
          </p:nvSpPr>
          <p:spPr>
            <a:xfrm>
              <a:off x="31750" y="31750"/>
              <a:ext cx="32162375" cy="16082164"/>
            </a:xfrm>
            <a:custGeom>
              <a:rect b="b" l="l" r="r" t="t"/>
              <a:pathLst>
                <a:path extrusionOk="0" h="16082164" w="32162375">
                  <a:moveTo>
                    <a:pt x="32069664" y="16082164"/>
                  </a:moveTo>
                  <a:lnTo>
                    <a:pt x="92710" y="16082164"/>
                  </a:lnTo>
                  <a:cubicBezTo>
                    <a:pt x="41910" y="16082164"/>
                    <a:pt x="0" y="16040255"/>
                    <a:pt x="0" y="15989455"/>
                  </a:cubicBezTo>
                  <a:lnTo>
                    <a:pt x="0" y="92710"/>
                  </a:lnTo>
                  <a:cubicBezTo>
                    <a:pt x="0" y="41910"/>
                    <a:pt x="41910" y="0"/>
                    <a:pt x="92710" y="0"/>
                  </a:cubicBezTo>
                  <a:lnTo>
                    <a:pt x="32068396" y="0"/>
                  </a:lnTo>
                  <a:cubicBezTo>
                    <a:pt x="32119196" y="0"/>
                    <a:pt x="32161104" y="41910"/>
                    <a:pt x="32161104" y="92710"/>
                  </a:cubicBezTo>
                  <a:lnTo>
                    <a:pt x="32161104" y="15988184"/>
                  </a:lnTo>
                  <a:cubicBezTo>
                    <a:pt x="32162375" y="16040255"/>
                    <a:pt x="32120464" y="16082164"/>
                    <a:pt x="32069664" y="16082164"/>
                  </a:cubicBezTo>
                  <a:close/>
                </a:path>
              </a:pathLst>
            </a:custGeom>
            <a:solidFill>
              <a:srgbClr val="75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a:off x="0" y="0"/>
              <a:ext cx="32225875" cy="16145664"/>
            </a:xfrm>
            <a:custGeom>
              <a:rect b="b" l="l" r="r" t="t"/>
              <a:pathLst>
                <a:path extrusionOk="0" h="16145664" w="32225875">
                  <a:moveTo>
                    <a:pt x="32101414" y="59690"/>
                  </a:moveTo>
                  <a:cubicBezTo>
                    <a:pt x="32136975" y="59690"/>
                    <a:pt x="32166185" y="88900"/>
                    <a:pt x="32166185" y="124460"/>
                  </a:cubicBezTo>
                  <a:lnTo>
                    <a:pt x="32166185" y="16021205"/>
                  </a:lnTo>
                  <a:cubicBezTo>
                    <a:pt x="32166185" y="16056764"/>
                    <a:pt x="32136975" y="16085975"/>
                    <a:pt x="32101414" y="16085975"/>
                  </a:cubicBezTo>
                  <a:lnTo>
                    <a:pt x="124460" y="16085975"/>
                  </a:lnTo>
                  <a:cubicBezTo>
                    <a:pt x="88900" y="16085975"/>
                    <a:pt x="59690" y="16056764"/>
                    <a:pt x="59690" y="1602120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6021205"/>
                  </a:lnTo>
                  <a:cubicBezTo>
                    <a:pt x="0" y="16089784"/>
                    <a:pt x="55880" y="16145664"/>
                    <a:pt x="124460" y="16145664"/>
                  </a:cubicBezTo>
                  <a:lnTo>
                    <a:pt x="32101414" y="16145664"/>
                  </a:lnTo>
                  <a:cubicBezTo>
                    <a:pt x="32169996" y="16145664"/>
                    <a:pt x="32225875" y="16089784"/>
                    <a:pt x="32225875" y="16021205"/>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11"/>
          <p:cNvSpPr/>
          <p:nvPr/>
        </p:nvSpPr>
        <p:spPr>
          <a:xfrm>
            <a:off x="12910494" y="3328130"/>
            <a:ext cx="2668967" cy="2755063"/>
          </a:xfrm>
          <a:custGeom>
            <a:rect b="b" l="l" r="r" t="t"/>
            <a:pathLst>
              <a:path extrusionOk="0" h="2755063" w="2668967">
                <a:moveTo>
                  <a:pt x="0" y="0"/>
                </a:moveTo>
                <a:lnTo>
                  <a:pt x="2668967" y="0"/>
                </a:lnTo>
                <a:lnTo>
                  <a:pt x="2668967" y="2755062"/>
                </a:lnTo>
                <a:lnTo>
                  <a:pt x="0" y="2755062"/>
                </a:lnTo>
                <a:lnTo>
                  <a:pt x="0" y="0"/>
                </a:lnTo>
                <a:close/>
              </a:path>
            </a:pathLst>
          </a:custGeom>
          <a:blipFill rotWithShape="1">
            <a:blip r:embed="rId3">
              <a:alphaModFix/>
            </a:blip>
            <a:stretch>
              <a:fillRect b="0" l="0" r="0" t="0"/>
            </a:stretch>
          </a:blipFill>
          <a:ln>
            <a:noFill/>
          </a:ln>
        </p:spPr>
      </p:sp>
      <p:sp>
        <p:nvSpPr>
          <p:cNvPr id="248" name="Google Shape;248;p11"/>
          <p:cNvSpPr txBox="1"/>
          <p:nvPr/>
        </p:nvSpPr>
        <p:spPr>
          <a:xfrm>
            <a:off x="4892051" y="2115611"/>
            <a:ext cx="8503898" cy="1212519"/>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Media Theories</a:t>
            </a:r>
            <a:endParaRPr/>
          </a:p>
        </p:txBody>
      </p:sp>
      <p:sp>
        <p:nvSpPr>
          <p:cNvPr id="249" name="Google Shape;249;p11"/>
          <p:cNvSpPr txBox="1"/>
          <p:nvPr/>
        </p:nvSpPr>
        <p:spPr>
          <a:xfrm>
            <a:off x="3103848" y="3471393"/>
            <a:ext cx="9127636" cy="3269729"/>
          </a:xfrm>
          <a:prstGeom prst="rect">
            <a:avLst/>
          </a:prstGeom>
          <a:noFill/>
          <a:ln>
            <a:noFill/>
          </a:ln>
        </p:spPr>
        <p:txBody>
          <a:bodyPr anchorCtr="0" anchor="t" bIns="0" lIns="0" spcFirstLastPara="1" rIns="0" wrap="square" tIns="0">
            <a:spAutoFit/>
          </a:bodyPr>
          <a:lstStyle/>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Politicians don’t interact with voters directly, the public’s first impressions of politicians are often shaped by the media (Wagner et al., 2018).</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Representations of gender stereotypes and the construction of images of women leaders influence voters’ evaluations of the politicians (Massuchin et al., 2020). </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7085"/>
        </a:solidFill>
      </p:bgPr>
    </p:bg>
    <p:spTree>
      <p:nvGrpSpPr>
        <p:cNvPr id="253" name="Shape 253"/>
        <p:cNvGrpSpPr/>
        <p:nvPr/>
      </p:nvGrpSpPr>
      <p:grpSpPr>
        <a:xfrm>
          <a:off x="0" y="0"/>
          <a:ext cx="0" cy="0"/>
          <a:chOff x="0" y="0"/>
          <a:chExt cx="0" cy="0"/>
        </a:xfrm>
      </p:grpSpPr>
      <p:grpSp>
        <p:nvGrpSpPr>
          <p:cNvPr id="254" name="Google Shape;254;p12"/>
          <p:cNvGrpSpPr/>
          <p:nvPr/>
        </p:nvGrpSpPr>
        <p:grpSpPr>
          <a:xfrm>
            <a:off x="-192551" y="9258300"/>
            <a:ext cx="18673102" cy="1245333"/>
            <a:chOff x="0" y="0"/>
            <a:chExt cx="44911026" cy="2995175"/>
          </a:xfrm>
        </p:grpSpPr>
        <p:sp>
          <p:nvSpPr>
            <p:cNvPr id="255" name="Google Shape;255;p12"/>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444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2"/>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12"/>
          <p:cNvGrpSpPr/>
          <p:nvPr/>
        </p:nvGrpSpPr>
        <p:grpSpPr>
          <a:xfrm>
            <a:off x="2444564" y="1786979"/>
            <a:ext cx="13398871" cy="6713043"/>
            <a:chOff x="0" y="0"/>
            <a:chExt cx="32225875" cy="16145664"/>
          </a:xfrm>
        </p:grpSpPr>
        <p:sp>
          <p:nvSpPr>
            <p:cNvPr id="258" name="Google Shape;258;p12"/>
            <p:cNvSpPr/>
            <p:nvPr/>
          </p:nvSpPr>
          <p:spPr>
            <a:xfrm>
              <a:off x="31750" y="31750"/>
              <a:ext cx="32162375" cy="16082164"/>
            </a:xfrm>
            <a:custGeom>
              <a:rect b="b" l="l" r="r" t="t"/>
              <a:pathLst>
                <a:path extrusionOk="0" h="16082164" w="32162375">
                  <a:moveTo>
                    <a:pt x="32069664" y="16082164"/>
                  </a:moveTo>
                  <a:lnTo>
                    <a:pt x="92710" y="16082164"/>
                  </a:lnTo>
                  <a:cubicBezTo>
                    <a:pt x="41910" y="16082164"/>
                    <a:pt x="0" y="16040255"/>
                    <a:pt x="0" y="15989455"/>
                  </a:cubicBezTo>
                  <a:lnTo>
                    <a:pt x="0" y="92710"/>
                  </a:lnTo>
                  <a:cubicBezTo>
                    <a:pt x="0" y="41910"/>
                    <a:pt x="41910" y="0"/>
                    <a:pt x="92710" y="0"/>
                  </a:cubicBezTo>
                  <a:lnTo>
                    <a:pt x="32068396" y="0"/>
                  </a:lnTo>
                  <a:cubicBezTo>
                    <a:pt x="32119196" y="0"/>
                    <a:pt x="32161104" y="41910"/>
                    <a:pt x="32161104" y="92710"/>
                  </a:cubicBezTo>
                  <a:lnTo>
                    <a:pt x="32161104" y="15988184"/>
                  </a:lnTo>
                  <a:cubicBezTo>
                    <a:pt x="32162375" y="16040255"/>
                    <a:pt x="32120464" y="16082164"/>
                    <a:pt x="32069664" y="16082164"/>
                  </a:cubicBezTo>
                  <a:close/>
                </a:path>
              </a:pathLst>
            </a:custGeom>
            <a:solidFill>
              <a:srgbClr val="75C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2"/>
            <p:cNvSpPr/>
            <p:nvPr/>
          </p:nvSpPr>
          <p:spPr>
            <a:xfrm>
              <a:off x="0" y="0"/>
              <a:ext cx="32225875" cy="16145664"/>
            </a:xfrm>
            <a:custGeom>
              <a:rect b="b" l="l" r="r" t="t"/>
              <a:pathLst>
                <a:path extrusionOk="0" h="16145664" w="32225875">
                  <a:moveTo>
                    <a:pt x="32101414" y="59690"/>
                  </a:moveTo>
                  <a:cubicBezTo>
                    <a:pt x="32136975" y="59690"/>
                    <a:pt x="32166185" y="88900"/>
                    <a:pt x="32166185" y="124460"/>
                  </a:cubicBezTo>
                  <a:lnTo>
                    <a:pt x="32166185" y="16021205"/>
                  </a:lnTo>
                  <a:cubicBezTo>
                    <a:pt x="32166185" y="16056764"/>
                    <a:pt x="32136975" y="16085975"/>
                    <a:pt x="32101414" y="16085975"/>
                  </a:cubicBezTo>
                  <a:lnTo>
                    <a:pt x="124460" y="16085975"/>
                  </a:lnTo>
                  <a:cubicBezTo>
                    <a:pt x="88900" y="16085975"/>
                    <a:pt x="59690" y="16056764"/>
                    <a:pt x="59690" y="1602120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6021205"/>
                  </a:lnTo>
                  <a:cubicBezTo>
                    <a:pt x="0" y="16089784"/>
                    <a:pt x="55880" y="16145664"/>
                    <a:pt x="124460" y="16145664"/>
                  </a:cubicBezTo>
                  <a:lnTo>
                    <a:pt x="32101414" y="16145664"/>
                  </a:lnTo>
                  <a:cubicBezTo>
                    <a:pt x="32169996" y="16145664"/>
                    <a:pt x="32225875" y="16089784"/>
                    <a:pt x="32225875" y="16021205"/>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 name="Google Shape;260;p12"/>
          <p:cNvSpPr txBox="1"/>
          <p:nvPr/>
        </p:nvSpPr>
        <p:spPr>
          <a:xfrm>
            <a:off x="4892051" y="2115611"/>
            <a:ext cx="8503898" cy="1212519"/>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Media Theories</a:t>
            </a:r>
            <a:endParaRPr/>
          </a:p>
        </p:txBody>
      </p:sp>
      <p:sp>
        <p:nvSpPr>
          <p:cNvPr id="261" name="Google Shape;261;p12"/>
          <p:cNvSpPr txBox="1"/>
          <p:nvPr/>
        </p:nvSpPr>
        <p:spPr>
          <a:xfrm>
            <a:off x="3103850" y="3471400"/>
            <a:ext cx="9176400" cy="3939600"/>
          </a:xfrm>
          <a:prstGeom prst="rect">
            <a:avLst/>
          </a:prstGeom>
          <a:noFill/>
          <a:ln>
            <a:noFill/>
          </a:ln>
        </p:spPr>
        <p:txBody>
          <a:bodyPr anchorCtr="0" anchor="t" bIns="0" lIns="0" spcFirstLastPara="1" rIns="0" wrap="square" tIns="0">
            <a:spAutoFit/>
          </a:bodyPr>
          <a:lstStyle/>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Media representation of women politicians negatively impacts the likelihood women consider a career in politics (Ross et al., 2020, pp. 233–257). </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A hierarchy of discrimination: minority women politicians are treated differently from minority men and white peers. There is  different treatment between minority groups (Galy-Badenas, 2020).</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p:txBody>
      </p:sp>
      <p:sp>
        <p:nvSpPr>
          <p:cNvPr id="262" name="Google Shape;262;p12"/>
          <p:cNvSpPr/>
          <p:nvPr/>
        </p:nvSpPr>
        <p:spPr>
          <a:xfrm>
            <a:off x="12910494" y="3328130"/>
            <a:ext cx="2668967" cy="2755063"/>
          </a:xfrm>
          <a:custGeom>
            <a:rect b="b" l="l" r="r" t="t"/>
            <a:pathLst>
              <a:path extrusionOk="0" h="2755063" w="2668967">
                <a:moveTo>
                  <a:pt x="0" y="0"/>
                </a:moveTo>
                <a:lnTo>
                  <a:pt x="2668967" y="0"/>
                </a:lnTo>
                <a:lnTo>
                  <a:pt x="2668967" y="2755062"/>
                </a:lnTo>
                <a:lnTo>
                  <a:pt x="0" y="275506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644D"/>
        </a:solidFill>
      </p:bgPr>
    </p:bg>
    <p:spTree>
      <p:nvGrpSpPr>
        <p:cNvPr id="266" name="Shape 266"/>
        <p:cNvGrpSpPr/>
        <p:nvPr/>
      </p:nvGrpSpPr>
      <p:grpSpPr>
        <a:xfrm>
          <a:off x="0" y="0"/>
          <a:ext cx="0" cy="0"/>
          <a:chOff x="0" y="0"/>
          <a:chExt cx="0" cy="0"/>
        </a:xfrm>
      </p:grpSpPr>
      <p:grpSp>
        <p:nvGrpSpPr>
          <p:cNvPr id="267" name="Google Shape;267;p13"/>
          <p:cNvGrpSpPr/>
          <p:nvPr/>
        </p:nvGrpSpPr>
        <p:grpSpPr>
          <a:xfrm>
            <a:off x="-192551" y="9258300"/>
            <a:ext cx="18673102" cy="1245333"/>
            <a:chOff x="0" y="0"/>
            <a:chExt cx="44911026" cy="2995175"/>
          </a:xfrm>
        </p:grpSpPr>
        <p:sp>
          <p:nvSpPr>
            <p:cNvPr id="268" name="Google Shape;268;p13"/>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D64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13"/>
          <p:cNvGrpSpPr/>
          <p:nvPr/>
        </p:nvGrpSpPr>
        <p:grpSpPr>
          <a:xfrm>
            <a:off x="2444564" y="1028700"/>
            <a:ext cx="13398871" cy="7712045"/>
            <a:chOff x="0" y="0"/>
            <a:chExt cx="32225875" cy="18548384"/>
          </a:xfrm>
        </p:grpSpPr>
        <p:sp>
          <p:nvSpPr>
            <p:cNvPr id="271" name="Google Shape;271;p13"/>
            <p:cNvSpPr/>
            <p:nvPr/>
          </p:nvSpPr>
          <p:spPr>
            <a:xfrm>
              <a:off x="31750" y="31750"/>
              <a:ext cx="32162375" cy="18484884"/>
            </a:xfrm>
            <a:custGeom>
              <a:rect b="b" l="l" r="r" t="t"/>
              <a:pathLst>
                <a:path extrusionOk="0" h="18484884" w="32162375">
                  <a:moveTo>
                    <a:pt x="32069664" y="18484884"/>
                  </a:moveTo>
                  <a:lnTo>
                    <a:pt x="92710" y="18484884"/>
                  </a:lnTo>
                  <a:cubicBezTo>
                    <a:pt x="41910" y="18484884"/>
                    <a:pt x="0" y="18442973"/>
                    <a:pt x="0" y="18392173"/>
                  </a:cubicBezTo>
                  <a:lnTo>
                    <a:pt x="0" y="92710"/>
                  </a:lnTo>
                  <a:cubicBezTo>
                    <a:pt x="0" y="41910"/>
                    <a:pt x="41910" y="0"/>
                    <a:pt x="92710" y="0"/>
                  </a:cubicBezTo>
                  <a:lnTo>
                    <a:pt x="32068396" y="0"/>
                  </a:lnTo>
                  <a:cubicBezTo>
                    <a:pt x="32119196" y="0"/>
                    <a:pt x="32161104" y="41910"/>
                    <a:pt x="32161104" y="92710"/>
                  </a:cubicBezTo>
                  <a:lnTo>
                    <a:pt x="32161104" y="18390904"/>
                  </a:lnTo>
                  <a:cubicBezTo>
                    <a:pt x="32162375" y="18442973"/>
                    <a:pt x="32120464" y="18484884"/>
                    <a:pt x="32069664" y="18484884"/>
                  </a:cubicBezTo>
                  <a:close/>
                </a:path>
              </a:pathLst>
            </a:custGeom>
            <a:solidFill>
              <a:srgbClr val="FB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0" y="0"/>
              <a:ext cx="32225875" cy="18548384"/>
            </a:xfrm>
            <a:custGeom>
              <a:rect b="b" l="l" r="r" t="t"/>
              <a:pathLst>
                <a:path extrusionOk="0" h="18548384" w="32225875">
                  <a:moveTo>
                    <a:pt x="32101414" y="59690"/>
                  </a:moveTo>
                  <a:cubicBezTo>
                    <a:pt x="32136975" y="59690"/>
                    <a:pt x="32166185" y="88900"/>
                    <a:pt x="32166185" y="124460"/>
                  </a:cubicBezTo>
                  <a:lnTo>
                    <a:pt x="32166185" y="18423925"/>
                  </a:lnTo>
                  <a:cubicBezTo>
                    <a:pt x="32166185" y="18459484"/>
                    <a:pt x="32136975" y="18488695"/>
                    <a:pt x="32101414" y="18488695"/>
                  </a:cubicBezTo>
                  <a:lnTo>
                    <a:pt x="124460" y="18488695"/>
                  </a:lnTo>
                  <a:cubicBezTo>
                    <a:pt x="88900" y="18488695"/>
                    <a:pt x="59690" y="18459484"/>
                    <a:pt x="59690" y="1842392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8423925"/>
                  </a:lnTo>
                  <a:cubicBezTo>
                    <a:pt x="0" y="18492504"/>
                    <a:pt x="55880" y="18548384"/>
                    <a:pt x="124460" y="18548384"/>
                  </a:cubicBezTo>
                  <a:lnTo>
                    <a:pt x="32101414" y="18548384"/>
                  </a:lnTo>
                  <a:cubicBezTo>
                    <a:pt x="32169996" y="18548384"/>
                    <a:pt x="32225875" y="18492504"/>
                    <a:pt x="32225875" y="18423925"/>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13"/>
          <p:cNvSpPr txBox="1"/>
          <p:nvPr/>
        </p:nvSpPr>
        <p:spPr>
          <a:xfrm>
            <a:off x="4127569" y="4312683"/>
            <a:ext cx="9127636" cy="2907779"/>
          </a:xfrm>
          <a:prstGeom prst="rect">
            <a:avLst/>
          </a:prstGeom>
          <a:noFill/>
          <a:ln>
            <a:noFill/>
          </a:ln>
        </p:spPr>
        <p:txBody>
          <a:bodyPr anchorCtr="0" anchor="t" bIns="0" lIns="0" spcFirstLastPara="1" rIns="0" wrap="square" tIns="0">
            <a:spAutoFit/>
          </a:bodyPr>
          <a:lstStyle/>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It’s not enough for male and female politicians to be represented equally. The tone, language and focus of media coverage also needs to be equal. </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Female minority politicians face double discrimination compared to white colleagues, language is crucial in fair media represetentation. </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p:txBody>
      </p:sp>
      <p:sp>
        <p:nvSpPr>
          <p:cNvPr id="274" name="Google Shape;274;p13"/>
          <p:cNvSpPr txBox="1"/>
          <p:nvPr/>
        </p:nvSpPr>
        <p:spPr>
          <a:xfrm>
            <a:off x="3468528" y="1364677"/>
            <a:ext cx="10445700" cy="2590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Actionable Items for Media Professionals</a:t>
            </a:r>
            <a:endParaRPr/>
          </a:p>
        </p:txBody>
      </p:sp>
      <p:sp>
        <p:nvSpPr>
          <p:cNvPr id="275" name="Google Shape;275;p13"/>
          <p:cNvSpPr/>
          <p:nvPr/>
        </p:nvSpPr>
        <p:spPr>
          <a:xfrm>
            <a:off x="13558600" y="4265058"/>
            <a:ext cx="2129704" cy="2698933"/>
          </a:xfrm>
          <a:custGeom>
            <a:rect b="b" l="l" r="r" t="t"/>
            <a:pathLst>
              <a:path extrusionOk="0" h="2698933" w="2129704">
                <a:moveTo>
                  <a:pt x="0" y="0"/>
                </a:moveTo>
                <a:lnTo>
                  <a:pt x="2129704" y="0"/>
                </a:lnTo>
                <a:lnTo>
                  <a:pt x="2129704" y="2698933"/>
                </a:lnTo>
                <a:lnTo>
                  <a:pt x="0" y="2698933"/>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644D"/>
        </a:solidFill>
      </p:bgPr>
    </p:bg>
    <p:spTree>
      <p:nvGrpSpPr>
        <p:cNvPr id="279" name="Shape 279"/>
        <p:cNvGrpSpPr/>
        <p:nvPr/>
      </p:nvGrpSpPr>
      <p:grpSpPr>
        <a:xfrm>
          <a:off x="0" y="0"/>
          <a:ext cx="0" cy="0"/>
          <a:chOff x="0" y="0"/>
          <a:chExt cx="0" cy="0"/>
        </a:xfrm>
      </p:grpSpPr>
      <p:grpSp>
        <p:nvGrpSpPr>
          <p:cNvPr id="280" name="Google Shape;280;p14"/>
          <p:cNvGrpSpPr/>
          <p:nvPr/>
        </p:nvGrpSpPr>
        <p:grpSpPr>
          <a:xfrm>
            <a:off x="-192551" y="9258300"/>
            <a:ext cx="18673102" cy="1245333"/>
            <a:chOff x="0" y="0"/>
            <a:chExt cx="44911026" cy="2995175"/>
          </a:xfrm>
        </p:grpSpPr>
        <p:sp>
          <p:nvSpPr>
            <p:cNvPr id="281" name="Google Shape;281;p14"/>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D64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14"/>
          <p:cNvGrpSpPr/>
          <p:nvPr/>
        </p:nvGrpSpPr>
        <p:grpSpPr>
          <a:xfrm>
            <a:off x="2444564" y="1028700"/>
            <a:ext cx="13398871" cy="7712045"/>
            <a:chOff x="0" y="0"/>
            <a:chExt cx="32225875" cy="18548384"/>
          </a:xfrm>
        </p:grpSpPr>
        <p:sp>
          <p:nvSpPr>
            <p:cNvPr id="284" name="Google Shape;284;p14"/>
            <p:cNvSpPr/>
            <p:nvPr/>
          </p:nvSpPr>
          <p:spPr>
            <a:xfrm>
              <a:off x="31750" y="31750"/>
              <a:ext cx="32162375" cy="18484884"/>
            </a:xfrm>
            <a:custGeom>
              <a:rect b="b" l="l" r="r" t="t"/>
              <a:pathLst>
                <a:path extrusionOk="0" h="18484884" w="32162375">
                  <a:moveTo>
                    <a:pt x="32069664" y="18484884"/>
                  </a:moveTo>
                  <a:lnTo>
                    <a:pt x="92710" y="18484884"/>
                  </a:lnTo>
                  <a:cubicBezTo>
                    <a:pt x="41910" y="18484884"/>
                    <a:pt x="0" y="18442973"/>
                    <a:pt x="0" y="18392173"/>
                  </a:cubicBezTo>
                  <a:lnTo>
                    <a:pt x="0" y="92710"/>
                  </a:lnTo>
                  <a:cubicBezTo>
                    <a:pt x="0" y="41910"/>
                    <a:pt x="41910" y="0"/>
                    <a:pt x="92710" y="0"/>
                  </a:cubicBezTo>
                  <a:lnTo>
                    <a:pt x="32068396" y="0"/>
                  </a:lnTo>
                  <a:cubicBezTo>
                    <a:pt x="32119196" y="0"/>
                    <a:pt x="32161104" y="41910"/>
                    <a:pt x="32161104" y="92710"/>
                  </a:cubicBezTo>
                  <a:lnTo>
                    <a:pt x="32161104" y="18390904"/>
                  </a:lnTo>
                  <a:cubicBezTo>
                    <a:pt x="32162375" y="18442973"/>
                    <a:pt x="32120464" y="18484884"/>
                    <a:pt x="32069664" y="18484884"/>
                  </a:cubicBezTo>
                  <a:close/>
                </a:path>
              </a:pathLst>
            </a:custGeom>
            <a:solidFill>
              <a:srgbClr val="FB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p:nvPr/>
          </p:nvSpPr>
          <p:spPr>
            <a:xfrm>
              <a:off x="0" y="0"/>
              <a:ext cx="32225875" cy="18548384"/>
            </a:xfrm>
            <a:custGeom>
              <a:rect b="b" l="l" r="r" t="t"/>
              <a:pathLst>
                <a:path extrusionOk="0" h="18548384" w="32225875">
                  <a:moveTo>
                    <a:pt x="32101414" y="59690"/>
                  </a:moveTo>
                  <a:cubicBezTo>
                    <a:pt x="32136975" y="59690"/>
                    <a:pt x="32166185" y="88900"/>
                    <a:pt x="32166185" y="124460"/>
                  </a:cubicBezTo>
                  <a:lnTo>
                    <a:pt x="32166185" y="18423925"/>
                  </a:lnTo>
                  <a:cubicBezTo>
                    <a:pt x="32166185" y="18459484"/>
                    <a:pt x="32136975" y="18488695"/>
                    <a:pt x="32101414" y="18488695"/>
                  </a:cubicBezTo>
                  <a:lnTo>
                    <a:pt x="124460" y="18488695"/>
                  </a:lnTo>
                  <a:cubicBezTo>
                    <a:pt x="88900" y="18488695"/>
                    <a:pt x="59690" y="18459484"/>
                    <a:pt x="59690" y="1842392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8423925"/>
                  </a:lnTo>
                  <a:cubicBezTo>
                    <a:pt x="0" y="18492504"/>
                    <a:pt x="55880" y="18548384"/>
                    <a:pt x="124460" y="18548384"/>
                  </a:cubicBezTo>
                  <a:lnTo>
                    <a:pt x="32101414" y="18548384"/>
                  </a:lnTo>
                  <a:cubicBezTo>
                    <a:pt x="32169996" y="18548384"/>
                    <a:pt x="32225875" y="18492504"/>
                    <a:pt x="32225875" y="18423925"/>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14"/>
          <p:cNvSpPr txBox="1"/>
          <p:nvPr/>
        </p:nvSpPr>
        <p:spPr>
          <a:xfrm>
            <a:off x="3468528" y="938202"/>
            <a:ext cx="10445700" cy="2590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Actionable Items for Media Professionals</a:t>
            </a:r>
            <a:endParaRPr/>
          </a:p>
        </p:txBody>
      </p:sp>
      <p:sp>
        <p:nvSpPr>
          <p:cNvPr id="287" name="Google Shape;287;p14"/>
          <p:cNvSpPr txBox="1"/>
          <p:nvPr/>
        </p:nvSpPr>
        <p:spPr>
          <a:xfrm>
            <a:off x="3798075" y="3718925"/>
            <a:ext cx="9786600" cy="4378800"/>
          </a:xfrm>
          <a:prstGeom prst="rect">
            <a:avLst/>
          </a:prstGeom>
          <a:noFill/>
          <a:ln>
            <a:noFill/>
          </a:ln>
        </p:spPr>
        <p:txBody>
          <a:bodyPr anchorCtr="0" anchor="t" bIns="0" lIns="0" spcFirstLastPara="1" rIns="0" wrap="square" tIns="0">
            <a:spAutoFit/>
          </a:bodyPr>
          <a:lstStyle/>
          <a:p>
            <a:pPr indent="-299022" lvl="1" marL="598044" marR="0" rtl="0" algn="l">
              <a:lnSpc>
                <a:spcPct val="102996"/>
              </a:lnSpc>
              <a:spcBef>
                <a:spcPts val="0"/>
              </a:spcBef>
              <a:spcAft>
                <a:spcPts val="0"/>
              </a:spcAft>
              <a:buClr>
                <a:srgbClr val="000000"/>
              </a:buClr>
              <a:buSzPts val="2770"/>
              <a:buFont typeface="Arial"/>
              <a:buChar char="•"/>
            </a:pPr>
            <a:r>
              <a:rPr b="1" i="0" lang="en-US" sz="2770" u="none" cap="none" strike="noStrike">
                <a:solidFill>
                  <a:srgbClr val="000000"/>
                </a:solidFill>
                <a:latin typeface="Padauk"/>
                <a:ea typeface="Padauk"/>
                <a:cs typeface="Padauk"/>
                <a:sym typeface="Padauk"/>
              </a:rPr>
              <a:t>Ensure female politicans are represented gender neutrally, their gender does not make them “newsworthy”</a:t>
            </a:r>
            <a:endParaRPr/>
          </a:p>
          <a:p>
            <a:pPr indent="-299022" lvl="1" marL="598044" marR="0" rtl="0" algn="l">
              <a:lnSpc>
                <a:spcPct val="102996"/>
              </a:lnSpc>
              <a:spcBef>
                <a:spcPts val="0"/>
              </a:spcBef>
              <a:spcAft>
                <a:spcPts val="0"/>
              </a:spcAft>
              <a:buClr>
                <a:srgbClr val="000000"/>
              </a:buClr>
              <a:buSzPts val="2770"/>
              <a:buFont typeface="Arial"/>
              <a:buChar char="•"/>
            </a:pPr>
            <a:r>
              <a:rPr b="1" i="0" lang="en-US" sz="2770" u="none" cap="none" strike="noStrike">
                <a:solidFill>
                  <a:srgbClr val="000000"/>
                </a:solidFill>
                <a:latin typeface="Padauk"/>
                <a:ea typeface="Padauk"/>
                <a:cs typeface="Padauk"/>
                <a:sym typeface="Padauk"/>
              </a:rPr>
              <a:t>Ensure equity in the amount of male and female expert sources and female sources are quoted based on their expertise </a:t>
            </a:r>
            <a:endParaRPr/>
          </a:p>
          <a:p>
            <a:pPr indent="-299022" lvl="1" marL="598044" marR="0" rtl="0" algn="l">
              <a:lnSpc>
                <a:spcPct val="102996"/>
              </a:lnSpc>
              <a:spcBef>
                <a:spcPts val="0"/>
              </a:spcBef>
              <a:spcAft>
                <a:spcPts val="0"/>
              </a:spcAft>
              <a:buClr>
                <a:srgbClr val="000000"/>
              </a:buClr>
              <a:buSzPts val="2770"/>
              <a:buFont typeface="Arial"/>
              <a:buChar char="•"/>
            </a:pPr>
            <a:r>
              <a:rPr b="1" i="0" lang="en-US" sz="2770" u="none" cap="none" strike="noStrike">
                <a:solidFill>
                  <a:srgbClr val="000000"/>
                </a:solidFill>
                <a:latin typeface="Padauk"/>
                <a:ea typeface="Padauk"/>
                <a:cs typeface="Padauk"/>
                <a:sym typeface="Padauk"/>
              </a:rPr>
              <a:t>Female voices need to be included but also heard</a:t>
            </a:r>
            <a:endParaRPr/>
          </a:p>
          <a:p>
            <a:pPr indent="-299022" lvl="1" marL="598044" marR="0" rtl="0" algn="l">
              <a:lnSpc>
                <a:spcPct val="102996"/>
              </a:lnSpc>
              <a:spcBef>
                <a:spcPts val="0"/>
              </a:spcBef>
              <a:spcAft>
                <a:spcPts val="0"/>
              </a:spcAft>
              <a:buClr>
                <a:srgbClr val="000000"/>
              </a:buClr>
              <a:buSzPts val="2770"/>
              <a:buFont typeface="Arial"/>
              <a:buChar char="•"/>
            </a:pPr>
            <a:r>
              <a:rPr b="1" i="0" lang="en-US" sz="2770" u="none" cap="none" strike="noStrike">
                <a:solidFill>
                  <a:srgbClr val="000000"/>
                </a:solidFill>
                <a:latin typeface="Padauk"/>
                <a:ea typeface="Padauk"/>
                <a:cs typeface="Padauk"/>
                <a:sym typeface="Padauk"/>
              </a:rPr>
              <a:t>Report on female candidates substantive qualities not personal traits </a:t>
            </a:r>
            <a:endParaRPr/>
          </a:p>
          <a:p>
            <a:pPr indent="-299022" lvl="1" marL="598044" marR="0" rtl="0" algn="l">
              <a:lnSpc>
                <a:spcPct val="102996"/>
              </a:lnSpc>
              <a:spcBef>
                <a:spcPts val="0"/>
              </a:spcBef>
              <a:spcAft>
                <a:spcPts val="0"/>
              </a:spcAft>
              <a:buClr>
                <a:srgbClr val="000000"/>
              </a:buClr>
              <a:buSzPts val="2770"/>
              <a:buFont typeface="Arial"/>
              <a:buChar char="•"/>
            </a:pPr>
            <a:r>
              <a:rPr b="1" i="0" lang="en-US" sz="2770" u="none" cap="none" strike="noStrike">
                <a:solidFill>
                  <a:srgbClr val="000000"/>
                </a:solidFill>
                <a:latin typeface="Padauk"/>
                <a:ea typeface="Padauk"/>
                <a:cs typeface="Padauk"/>
                <a:sym typeface="Padauk"/>
              </a:rPr>
              <a:t>More female journalists and women in high levels of media organization can broaden the reporting perspective</a:t>
            </a:r>
            <a:endParaRPr/>
          </a:p>
        </p:txBody>
      </p:sp>
      <p:sp>
        <p:nvSpPr>
          <p:cNvPr id="288" name="Google Shape;288;p14"/>
          <p:cNvSpPr/>
          <p:nvPr/>
        </p:nvSpPr>
        <p:spPr>
          <a:xfrm>
            <a:off x="13914246" y="3718936"/>
            <a:ext cx="1398663" cy="2849128"/>
          </a:xfrm>
          <a:custGeom>
            <a:rect b="b" l="l" r="r" t="t"/>
            <a:pathLst>
              <a:path extrusionOk="0" h="2849128" w="1398663">
                <a:moveTo>
                  <a:pt x="0" y="0"/>
                </a:moveTo>
                <a:lnTo>
                  <a:pt x="1398663" y="0"/>
                </a:lnTo>
                <a:lnTo>
                  <a:pt x="1398663" y="2849128"/>
                </a:lnTo>
                <a:lnTo>
                  <a:pt x="0" y="284912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644D"/>
        </a:solidFill>
      </p:bgPr>
    </p:bg>
    <p:spTree>
      <p:nvGrpSpPr>
        <p:cNvPr id="292" name="Shape 292"/>
        <p:cNvGrpSpPr/>
        <p:nvPr/>
      </p:nvGrpSpPr>
      <p:grpSpPr>
        <a:xfrm>
          <a:off x="0" y="0"/>
          <a:ext cx="0" cy="0"/>
          <a:chOff x="0" y="0"/>
          <a:chExt cx="0" cy="0"/>
        </a:xfrm>
      </p:grpSpPr>
      <p:grpSp>
        <p:nvGrpSpPr>
          <p:cNvPr id="293" name="Google Shape;293;p15"/>
          <p:cNvGrpSpPr/>
          <p:nvPr/>
        </p:nvGrpSpPr>
        <p:grpSpPr>
          <a:xfrm>
            <a:off x="-192551" y="9258300"/>
            <a:ext cx="18673102" cy="1245333"/>
            <a:chOff x="0" y="0"/>
            <a:chExt cx="44911026" cy="2995175"/>
          </a:xfrm>
        </p:grpSpPr>
        <p:sp>
          <p:nvSpPr>
            <p:cNvPr id="294" name="Google Shape;294;p15"/>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D64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15"/>
          <p:cNvGrpSpPr/>
          <p:nvPr/>
        </p:nvGrpSpPr>
        <p:grpSpPr>
          <a:xfrm>
            <a:off x="2444564" y="1028700"/>
            <a:ext cx="13398871" cy="7712045"/>
            <a:chOff x="0" y="0"/>
            <a:chExt cx="32225875" cy="18548384"/>
          </a:xfrm>
        </p:grpSpPr>
        <p:sp>
          <p:nvSpPr>
            <p:cNvPr id="297" name="Google Shape;297;p15"/>
            <p:cNvSpPr/>
            <p:nvPr/>
          </p:nvSpPr>
          <p:spPr>
            <a:xfrm>
              <a:off x="31750" y="31750"/>
              <a:ext cx="32162375" cy="18484884"/>
            </a:xfrm>
            <a:custGeom>
              <a:rect b="b" l="l" r="r" t="t"/>
              <a:pathLst>
                <a:path extrusionOk="0" h="18484884" w="32162375">
                  <a:moveTo>
                    <a:pt x="32069664" y="18484884"/>
                  </a:moveTo>
                  <a:lnTo>
                    <a:pt x="92710" y="18484884"/>
                  </a:lnTo>
                  <a:cubicBezTo>
                    <a:pt x="41910" y="18484884"/>
                    <a:pt x="0" y="18442973"/>
                    <a:pt x="0" y="18392173"/>
                  </a:cubicBezTo>
                  <a:lnTo>
                    <a:pt x="0" y="92710"/>
                  </a:lnTo>
                  <a:cubicBezTo>
                    <a:pt x="0" y="41910"/>
                    <a:pt x="41910" y="0"/>
                    <a:pt x="92710" y="0"/>
                  </a:cubicBezTo>
                  <a:lnTo>
                    <a:pt x="32068396" y="0"/>
                  </a:lnTo>
                  <a:cubicBezTo>
                    <a:pt x="32119196" y="0"/>
                    <a:pt x="32161104" y="41910"/>
                    <a:pt x="32161104" y="92710"/>
                  </a:cubicBezTo>
                  <a:lnTo>
                    <a:pt x="32161104" y="18390904"/>
                  </a:lnTo>
                  <a:cubicBezTo>
                    <a:pt x="32162375" y="18442973"/>
                    <a:pt x="32120464" y="18484884"/>
                    <a:pt x="32069664" y="18484884"/>
                  </a:cubicBezTo>
                  <a:close/>
                </a:path>
              </a:pathLst>
            </a:custGeom>
            <a:solidFill>
              <a:srgbClr val="FB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0" y="0"/>
              <a:ext cx="32225875" cy="18548384"/>
            </a:xfrm>
            <a:custGeom>
              <a:rect b="b" l="l" r="r" t="t"/>
              <a:pathLst>
                <a:path extrusionOk="0" h="18548384" w="32225875">
                  <a:moveTo>
                    <a:pt x="32101414" y="59690"/>
                  </a:moveTo>
                  <a:cubicBezTo>
                    <a:pt x="32136975" y="59690"/>
                    <a:pt x="32166185" y="88900"/>
                    <a:pt x="32166185" y="124460"/>
                  </a:cubicBezTo>
                  <a:lnTo>
                    <a:pt x="32166185" y="18423925"/>
                  </a:lnTo>
                  <a:cubicBezTo>
                    <a:pt x="32166185" y="18459484"/>
                    <a:pt x="32136975" y="18488695"/>
                    <a:pt x="32101414" y="18488695"/>
                  </a:cubicBezTo>
                  <a:lnTo>
                    <a:pt x="124460" y="18488695"/>
                  </a:lnTo>
                  <a:cubicBezTo>
                    <a:pt x="88900" y="18488695"/>
                    <a:pt x="59690" y="18459484"/>
                    <a:pt x="59690" y="1842392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8423925"/>
                  </a:lnTo>
                  <a:cubicBezTo>
                    <a:pt x="0" y="18492504"/>
                    <a:pt x="55880" y="18548384"/>
                    <a:pt x="124460" y="18548384"/>
                  </a:cubicBezTo>
                  <a:lnTo>
                    <a:pt x="32101414" y="18548384"/>
                  </a:lnTo>
                  <a:cubicBezTo>
                    <a:pt x="32169996" y="18548384"/>
                    <a:pt x="32225875" y="18492504"/>
                    <a:pt x="32225875" y="18423925"/>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15"/>
          <p:cNvSpPr txBox="1"/>
          <p:nvPr/>
        </p:nvSpPr>
        <p:spPr>
          <a:xfrm>
            <a:off x="3468528" y="1471602"/>
            <a:ext cx="10445718" cy="2469819"/>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Actionable Items for Media Professionals</a:t>
            </a:r>
            <a:endParaRPr/>
          </a:p>
        </p:txBody>
      </p:sp>
      <p:sp>
        <p:nvSpPr>
          <p:cNvPr id="300" name="Google Shape;300;p15"/>
          <p:cNvSpPr txBox="1"/>
          <p:nvPr/>
        </p:nvSpPr>
        <p:spPr>
          <a:xfrm>
            <a:off x="3685437" y="4804550"/>
            <a:ext cx="10011900" cy="2182800"/>
          </a:xfrm>
          <a:prstGeom prst="rect">
            <a:avLst/>
          </a:prstGeom>
          <a:noFill/>
          <a:ln>
            <a:noFill/>
          </a:ln>
        </p:spPr>
        <p:txBody>
          <a:bodyPr anchorCtr="0" anchor="t" bIns="0" lIns="0" spcFirstLastPara="1" rIns="0" wrap="square" tIns="0">
            <a:spAutoFit/>
          </a:bodyPr>
          <a:lstStyle/>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For the next generation of journalists: an awareness of gender (in)equality </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a:p>
            <a:pPr indent="0" lvl="0" marL="0" marR="0" rtl="0" algn="l">
              <a:lnSpc>
                <a:spcPct val="102996"/>
              </a:lnSpc>
              <a:spcBef>
                <a:spcPts val="0"/>
              </a:spcBef>
              <a:spcAft>
                <a:spcPts val="0"/>
              </a:spcAft>
              <a:buNone/>
            </a:pPr>
            <a:r>
              <a:rPr b="1" i="0" lang="en-US" sz="2770" u="none" cap="none" strike="noStrike">
                <a:solidFill>
                  <a:srgbClr val="000000"/>
                </a:solidFill>
                <a:latin typeface="Padauk"/>
                <a:ea typeface="Padauk"/>
                <a:cs typeface="Padauk"/>
                <a:sym typeface="Padauk"/>
              </a:rPr>
              <a:t>For all journalists: an ideological belief in diversity and equity</a:t>
            </a:r>
            <a:endParaRPr/>
          </a:p>
          <a:p>
            <a:pPr indent="0" lvl="0" marL="0" marR="0" rtl="0" algn="l">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p:txBody>
      </p:sp>
      <p:sp>
        <p:nvSpPr>
          <p:cNvPr id="301" name="Google Shape;301;p15"/>
          <p:cNvSpPr/>
          <p:nvPr/>
        </p:nvSpPr>
        <p:spPr>
          <a:xfrm>
            <a:off x="14139472" y="3770937"/>
            <a:ext cx="1065179" cy="2857796"/>
          </a:xfrm>
          <a:custGeom>
            <a:rect b="b" l="l" r="r" t="t"/>
            <a:pathLst>
              <a:path extrusionOk="0" h="2857796" w="1065179">
                <a:moveTo>
                  <a:pt x="0" y="0"/>
                </a:moveTo>
                <a:lnTo>
                  <a:pt x="1065178" y="0"/>
                </a:lnTo>
                <a:lnTo>
                  <a:pt x="1065178" y="2857796"/>
                </a:lnTo>
                <a:lnTo>
                  <a:pt x="0" y="285779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B6EBA"/>
        </a:solidFill>
      </p:bgPr>
    </p:bg>
    <p:spTree>
      <p:nvGrpSpPr>
        <p:cNvPr id="305" name="Shape 305"/>
        <p:cNvGrpSpPr/>
        <p:nvPr/>
      </p:nvGrpSpPr>
      <p:grpSpPr>
        <a:xfrm>
          <a:off x="0" y="0"/>
          <a:ext cx="0" cy="0"/>
          <a:chOff x="0" y="0"/>
          <a:chExt cx="0" cy="0"/>
        </a:xfrm>
      </p:grpSpPr>
      <p:grpSp>
        <p:nvGrpSpPr>
          <p:cNvPr id="306" name="Google Shape;306;p16"/>
          <p:cNvGrpSpPr/>
          <p:nvPr/>
        </p:nvGrpSpPr>
        <p:grpSpPr>
          <a:xfrm>
            <a:off x="-192551" y="9258300"/>
            <a:ext cx="18673102" cy="1245333"/>
            <a:chOff x="0" y="0"/>
            <a:chExt cx="44911026" cy="2995175"/>
          </a:xfrm>
        </p:grpSpPr>
        <p:sp>
          <p:nvSpPr>
            <p:cNvPr id="307" name="Google Shape;307;p16"/>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A48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16"/>
          <p:cNvGrpSpPr/>
          <p:nvPr/>
        </p:nvGrpSpPr>
        <p:grpSpPr>
          <a:xfrm>
            <a:off x="2444564" y="1028700"/>
            <a:ext cx="13398871" cy="7712045"/>
            <a:chOff x="0" y="0"/>
            <a:chExt cx="32225875" cy="18548384"/>
          </a:xfrm>
        </p:grpSpPr>
        <p:sp>
          <p:nvSpPr>
            <p:cNvPr id="310" name="Google Shape;310;p16"/>
            <p:cNvSpPr/>
            <p:nvPr/>
          </p:nvSpPr>
          <p:spPr>
            <a:xfrm>
              <a:off x="31750" y="31750"/>
              <a:ext cx="32162375" cy="18484884"/>
            </a:xfrm>
            <a:custGeom>
              <a:rect b="b" l="l" r="r" t="t"/>
              <a:pathLst>
                <a:path extrusionOk="0" h="18484884" w="32162375">
                  <a:moveTo>
                    <a:pt x="32069664" y="18484884"/>
                  </a:moveTo>
                  <a:lnTo>
                    <a:pt x="92710" y="18484884"/>
                  </a:lnTo>
                  <a:cubicBezTo>
                    <a:pt x="41910" y="18484884"/>
                    <a:pt x="0" y="18442973"/>
                    <a:pt x="0" y="18392173"/>
                  </a:cubicBezTo>
                  <a:lnTo>
                    <a:pt x="0" y="92710"/>
                  </a:lnTo>
                  <a:cubicBezTo>
                    <a:pt x="0" y="41910"/>
                    <a:pt x="41910" y="0"/>
                    <a:pt x="92710" y="0"/>
                  </a:cubicBezTo>
                  <a:lnTo>
                    <a:pt x="32068396" y="0"/>
                  </a:lnTo>
                  <a:cubicBezTo>
                    <a:pt x="32119196" y="0"/>
                    <a:pt x="32161104" y="41910"/>
                    <a:pt x="32161104" y="92710"/>
                  </a:cubicBezTo>
                  <a:lnTo>
                    <a:pt x="32161104" y="18390904"/>
                  </a:lnTo>
                  <a:cubicBezTo>
                    <a:pt x="32162375" y="18442973"/>
                    <a:pt x="32120464" y="18484884"/>
                    <a:pt x="32069664" y="18484884"/>
                  </a:cubicBezTo>
                  <a:close/>
                </a:path>
              </a:pathLst>
            </a:custGeom>
            <a:solidFill>
              <a:srgbClr val="D3C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0" y="0"/>
              <a:ext cx="32225875" cy="18548384"/>
            </a:xfrm>
            <a:custGeom>
              <a:rect b="b" l="l" r="r" t="t"/>
              <a:pathLst>
                <a:path extrusionOk="0" h="18548384" w="32225875">
                  <a:moveTo>
                    <a:pt x="32101414" y="59690"/>
                  </a:moveTo>
                  <a:cubicBezTo>
                    <a:pt x="32136975" y="59690"/>
                    <a:pt x="32166185" y="88900"/>
                    <a:pt x="32166185" y="124460"/>
                  </a:cubicBezTo>
                  <a:lnTo>
                    <a:pt x="32166185" y="18423925"/>
                  </a:lnTo>
                  <a:cubicBezTo>
                    <a:pt x="32166185" y="18459484"/>
                    <a:pt x="32136975" y="18488695"/>
                    <a:pt x="32101414" y="18488695"/>
                  </a:cubicBezTo>
                  <a:lnTo>
                    <a:pt x="124460" y="18488695"/>
                  </a:lnTo>
                  <a:cubicBezTo>
                    <a:pt x="88900" y="18488695"/>
                    <a:pt x="59690" y="18459484"/>
                    <a:pt x="59690" y="1842392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8423925"/>
                  </a:lnTo>
                  <a:cubicBezTo>
                    <a:pt x="0" y="18492504"/>
                    <a:pt x="55880" y="18548384"/>
                    <a:pt x="124460" y="18548384"/>
                  </a:cubicBezTo>
                  <a:lnTo>
                    <a:pt x="32101414" y="18548384"/>
                  </a:lnTo>
                  <a:cubicBezTo>
                    <a:pt x="32169996" y="18548384"/>
                    <a:pt x="32225875" y="18492504"/>
                    <a:pt x="32225875" y="18423925"/>
                  </a:cubicBezTo>
                  <a:lnTo>
                    <a:pt x="32225875" y="124460"/>
                  </a:lnTo>
                  <a:cubicBezTo>
                    <a:pt x="32225875" y="55880"/>
                    <a:pt x="32169996" y="0"/>
                    <a:pt x="321014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 name="Google Shape;312;p16"/>
          <p:cNvSpPr/>
          <p:nvPr/>
        </p:nvSpPr>
        <p:spPr>
          <a:xfrm>
            <a:off x="6601217" y="1965021"/>
            <a:ext cx="5085567" cy="6356958"/>
          </a:xfrm>
          <a:custGeom>
            <a:rect b="b" l="l" r="r" t="t"/>
            <a:pathLst>
              <a:path extrusionOk="0" h="6356958" w="5085567">
                <a:moveTo>
                  <a:pt x="0" y="0"/>
                </a:moveTo>
                <a:lnTo>
                  <a:pt x="5085566" y="0"/>
                </a:lnTo>
                <a:lnTo>
                  <a:pt x="5085566" y="6356958"/>
                </a:lnTo>
                <a:lnTo>
                  <a:pt x="0" y="6356958"/>
                </a:lnTo>
                <a:lnTo>
                  <a:pt x="0" y="0"/>
                </a:lnTo>
                <a:close/>
              </a:path>
            </a:pathLst>
          </a:custGeom>
          <a:blipFill rotWithShape="1">
            <a:blip r:embed="rId3">
              <a:alphaModFix/>
            </a:blip>
            <a:stretch>
              <a:fillRect b="0" l="0" r="0" t="0"/>
            </a:stretch>
          </a:blipFill>
          <a:ln>
            <a:noFill/>
          </a:ln>
        </p:spPr>
      </p:sp>
      <p:sp>
        <p:nvSpPr>
          <p:cNvPr id="313" name="Google Shape;313;p16"/>
          <p:cNvSpPr txBox="1"/>
          <p:nvPr/>
        </p:nvSpPr>
        <p:spPr>
          <a:xfrm>
            <a:off x="2444575" y="8321975"/>
            <a:ext cx="13399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https://create.kahoot.it/share/representation-of-women-politicians-in-the-media/5723167b-5c3b-427a-bd9c-001a81d792dc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7085"/>
        </a:solidFill>
      </p:bgPr>
    </p:bg>
    <p:spTree>
      <p:nvGrpSpPr>
        <p:cNvPr id="317" name="Shape 317"/>
        <p:cNvGrpSpPr/>
        <p:nvPr/>
      </p:nvGrpSpPr>
      <p:grpSpPr>
        <a:xfrm>
          <a:off x="0" y="0"/>
          <a:ext cx="0" cy="0"/>
          <a:chOff x="0" y="0"/>
          <a:chExt cx="0" cy="0"/>
        </a:xfrm>
      </p:grpSpPr>
      <p:grpSp>
        <p:nvGrpSpPr>
          <p:cNvPr id="318" name="Google Shape;318;p17"/>
          <p:cNvGrpSpPr/>
          <p:nvPr/>
        </p:nvGrpSpPr>
        <p:grpSpPr>
          <a:xfrm>
            <a:off x="2800573" y="4033889"/>
            <a:ext cx="13398871" cy="4798651"/>
            <a:chOff x="0" y="0"/>
            <a:chExt cx="32225875" cy="11541325"/>
          </a:xfrm>
        </p:grpSpPr>
        <p:sp>
          <p:nvSpPr>
            <p:cNvPr id="319" name="Google Shape;319;p17"/>
            <p:cNvSpPr/>
            <p:nvPr/>
          </p:nvSpPr>
          <p:spPr>
            <a:xfrm>
              <a:off x="31750" y="31750"/>
              <a:ext cx="32162375" cy="11477825"/>
            </a:xfrm>
            <a:custGeom>
              <a:rect b="b" l="l" r="r" t="t"/>
              <a:pathLst>
                <a:path extrusionOk="0" h="11477825" w="32162375">
                  <a:moveTo>
                    <a:pt x="32069664" y="11477825"/>
                  </a:moveTo>
                  <a:lnTo>
                    <a:pt x="92710" y="11477825"/>
                  </a:lnTo>
                  <a:cubicBezTo>
                    <a:pt x="41910" y="11477825"/>
                    <a:pt x="0" y="11435914"/>
                    <a:pt x="0" y="11385114"/>
                  </a:cubicBezTo>
                  <a:lnTo>
                    <a:pt x="0" y="92710"/>
                  </a:lnTo>
                  <a:cubicBezTo>
                    <a:pt x="0" y="41910"/>
                    <a:pt x="41910" y="0"/>
                    <a:pt x="92710" y="0"/>
                  </a:cubicBezTo>
                  <a:lnTo>
                    <a:pt x="32068396" y="0"/>
                  </a:lnTo>
                  <a:cubicBezTo>
                    <a:pt x="32119196" y="0"/>
                    <a:pt x="32161104" y="41910"/>
                    <a:pt x="32161104" y="92710"/>
                  </a:cubicBezTo>
                  <a:lnTo>
                    <a:pt x="32161104" y="11383845"/>
                  </a:lnTo>
                  <a:cubicBezTo>
                    <a:pt x="32162375" y="11435914"/>
                    <a:pt x="32120464" y="11477825"/>
                    <a:pt x="32069664" y="11477825"/>
                  </a:cubicBezTo>
                  <a:close/>
                </a:path>
              </a:pathLst>
            </a:custGeom>
            <a:solidFill>
              <a:srgbClr val="694D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0" y="0"/>
              <a:ext cx="32225875" cy="11541325"/>
            </a:xfrm>
            <a:custGeom>
              <a:rect b="b" l="l" r="r" t="t"/>
              <a:pathLst>
                <a:path extrusionOk="0" h="11541325" w="32225875">
                  <a:moveTo>
                    <a:pt x="32101414" y="59690"/>
                  </a:moveTo>
                  <a:cubicBezTo>
                    <a:pt x="32136975" y="59690"/>
                    <a:pt x="32166185" y="88900"/>
                    <a:pt x="32166185" y="124460"/>
                  </a:cubicBezTo>
                  <a:lnTo>
                    <a:pt x="32166185" y="11416865"/>
                  </a:lnTo>
                  <a:cubicBezTo>
                    <a:pt x="32166185" y="11452425"/>
                    <a:pt x="32136975" y="11481635"/>
                    <a:pt x="32101414" y="11481635"/>
                  </a:cubicBezTo>
                  <a:lnTo>
                    <a:pt x="124460" y="11481635"/>
                  </a:lnTo>
                  <a:cubicBezTo>
                    <a:pt x="88900" y="11481635"/>
                    <a:pt x="59690" y="11452425"/>
                    <a:pt x="59690" y="1141686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1416865"/>
                  </a:lnTo>
                  <a:cubicBezTo>
                    <a:pt x="0" y="11485445"/>
                    <a:pt x="55880" y="11541325"/>
                    <a:pt x="124460" y="11541325"/>
                  </a:cubicBezTo>
                  <a:lnTo>
                    <a:pt x="32101414" y="11541325"/>
                  </a:lnTo>
                  <a:cubicBezTo>
                    <a:pt x="32169996" y="11541325"/>
                    <a:pt x="32225875" y="11485445"/>
                    <a:pt x="32225875" y="11416865"/>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17"/>
          <p:cNvSpPr/>
          <p:nvPr/>
        </p:nvSpPr>
        <p:spPr>
          <a:xfrm>
            <a:off x="12804400" y="271235"/>
            <a:ext cx="4643607" cy="5871227"/>
          </a:xfrm>
          <a:custGeom>
            <a:rect b="b" l="l" r="r" t="t"/>
            <a:pathLst>
              <a:path extrusionOk="0" h="5871227" w="4643607">
                <a:moveTo>
                  <a:pt x="0" y="0"/>
                </a:moveTo>
                <a:lnTo>
                  <a:pt x="4643607" y="0"/>
                </a:lnTo>
                <a:lnTo>
                  <a:pt x="4643607" y="5871227"/>
                </a:lnTo>
                <a:lnTo>
                  <a:pt x="0" y="5871227"/>
                </a:lnTo>
                <a:lnTo>
                  <a:pt x="0" y="0"/>
                </a:lnTo>
                <a:close/>
              </a:path>
            </a:pathLst>
          </a:custGeom>
          <a:blipFill rotWithShape="1">
            <a:blip r:embed="rId3">
              <a:alphaModFix/>
            </a:blip>
            <a:stretch>
              <a:fillRect b="0" l="0" r="0" t="0"/>
            </a:stretch>
          </a:blipFill>
          <a:ln>
            <a:noFill/>
          </a:ln>
        </p:spPr>
      </p:sp>
      <p:grpSp>
        <p:nvGrpSpPr>
          <p:cNvPr id="322" name="Google Shape;322;p17"/>
          <p:cNvGrpSpPr/>
          <p:nvPr/>
        </p:nvGrpSpPr>
        <p:grpSpPr>
          <a:xfrm>
            <a:off x="-192551" y="9258300"/>
            <a:ext cx="18673102" cy="1245333"/>
            <a:chOff x="0" y="0"/>
            <a:chExt cx="44911026" cy="2995175"/>
          </a:xfrm>
        </p:grpSpPr>
        <p:sp>
          <p:nvSpPr>
            <p:cNvPr id="323" name="Google Shape;323;p17"/>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9C6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17"/>
          <p:cNvSpPr txBox="1"/>
          <p:nvPr/>
        </p:nvSpPr>
        <p:spPr>
          <a:xfrm>
            <a:off x="2983674" y="3930981"/>
            <a:ext cx="8503800" cy="1079400"/>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7012" u="none" cap="none" strike="noStrike">
                <a:solidFill>
                  <a:srgbClr val="EEB462"/>
                </a:solidFill>
                <a:latin typeface="Arial"/>
                <a:ea typeface="Arial"/>
                <a:cs typeface="Arial"/>
                <a:sym typeface="Arial"/>
              </a:rPr>
              <a:t>Sources:</a:t>
            </a:r>
            <a:endParaRPr/>
          </a:p>
        </p:txBody>
      </p:sp>
      <p:sp>
        <p:nvSpPr>
          <p:cNvPr id="326" name="Google Shape;326;p17"/>
          <p:cNvSpPr txBox="1"/>
          <p:nvPr/>
        </p:nvSpPr>
        <p:spPr>
          <a:xfrm>
            <a:off x="2983674" y="4914895"/>
            <a:ext cx="6757200" cy="37848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b="1" i="0" lang="en-US" sz="2616" u="none" cap="none" strike="noStrike">
                <a:solidFill>
                  <a:srgbClr val="DFAE65"/>
                </a:solidFill>
                <a:latin typeface="Padauk"/>
                <a:ea typeface="Padauk"/>
                <a:cs typeface="Padauk"/>
                <a:sym typeface="Padauk"/>
              </a:rPr>
              <a:t>Galy-Badenas (2020)</a:t>
            </a:r>
            <a:endParaRPr/>
          </a:p>
          <a:p>
            <a:pPr indent="0" lvl="0" marL="0" marR="0" rtl="0" algn="l">
              <a:lnSpc>
                <a:spcPct val="139984"/>
              </a:lnSpc>
              <a:spcBef>
                <a:spcPts val="0"/>
              </a:spcBef>
              <a:spcAft>
                <a:spcPts val="0"/>
              </a:spcAft>
              <a:buNone/>
            </a:pPr>
            <a:r>
              <a:rPr b="1" i="0" lang="en-US" sz="2616" u="none" cap="none" strike="noStrike">
                <a:solidFill>
                  <a:srgbClr val="DFAE65"/>
                </a:solidFill>
                <a:latin typeface="Padauk"/>
                <a:ea typeface="Padauk"/>
                <a:cs typeface="Padauk"/>
                <a:sym typeface="Padauk"/>
              </a:rPr>
              <a:t>Ketut Susilo (2017) </a:t>
            </a:r>
            <a:endParaRPr/>
          </a:p>
          <a:p>
            <a:pPr indent="0" lvl="0" marL="0" marR="0" rtl="0" algn="l">
              <a:lnSpc>
                <a:spcPct val="139984"/>
              </a:lnSpc>
              <a:spcBef>
                <a:spcPts val="0"/>
              </a:spcBef>
              <a:spcAft>
                <a:spcPts val="0"/>
              </a:spcAft>
              <a:buNone/>
            </a:pPr>
            <a:r>
              <a:rPr b="1" i="0" lang="en-US" sz="2616" u="none" cap="none" strike="noStrike">
                <a:solidFill>
                  <a:srgbClr val="DFAE65"/>
                </a:solidFill>
                <a:latin typeface="Padauk"/>
                <a:ea typeface="Padauk"/>
                <a:cs typeface="Padauk"/>
                <a:sym typeface="Padauk"/>
              </a:rPr>
              <a:t>Massuchin et al. (2020)</a:t>
            </a:r>
            <a:endParaRPr/>
          </a:p>
          <a:p>
            <a:pPr indent="0" lvl="0" marL="0" marR="0" rtl="0" algn="l">
              <a:lnSpc>
                <a:spcPct val="139984"/>
              </a:lnSpc>
              <a:spcBef>
                <a:spcPts val="0"/>
              </a:spcBef>
              <a:spcAft>
                <a:spcPts val="0"/>
              </a:spcAft>
              <a:buNone/>
            </a:pPr>
            <a:r>
              <a:rPr b="1" i="0" lang="en-US" sz="2616" u="none" cap="none" strike="noStrike">
                <a:solidFill>
                  <a:srgbClr val="DFAE65"/>
                </a:solidFill>
                <a:latin typeface="Padauk"/>
                <a:ea typeface="Padauk"/>
                <a:cs typeface="Padauk"/>
                <a:sym typeface="Padauk"/>
              </a:rPr>
              <a:t>Rosa Maria Aguado (2019)</a:t>
            </a:r>
            <a:endParaRPr/>
          </a:p>
          <a:p>
            <a:pPr indent="0" lvl="0" marL="0" marR="0" rtl="0" algn="l">
              <a:lnSpc>
                <a:spcPct val="139984"/>
              </a:lnSpc>
              <a:spcBef>
                <a:spcPts val="0"/>
              </a:spcBef>
              <a:spcAft>
                <a:spcPts val="0"/>
              </a:spcAft>
              <a:buNone/>
            </a:pPr>
            <a:r>
              <a:rPr b="1" i="0" lang="en-US" sz="2616" u="none" cap="none" strike="noStrike">
                <a:solidFill>
                  <a:srgbClr val="DFAE65"/>
                </a:solidFill>
                <a:latin typeface="Padauk"/>
                <a:ea typeface="Padauk"/>
                <a:cs typeface="Padauk"/>
                <a:sym typeface="Padauk"/>
              </a:rPr>
              <a:t>Wagner et al. (2018) </a:t>
            </a:r>
            <a:endParaRPr/>
          </a:p>
          <a:p>
            <a:pPr indent="0" lvl="0" marL="0" marR="0" rtl="0" algn="l">
              <a:lnSpc>
                <a:spcPct val="139984"/>
              </a:lnSpc>
              <a:spcBef>
                <a:spcPts val="0"/>
              </a:spcBef>
              <a:spcAft>
                <a:spcPts val="0"/>
              </a:spcAft>
              <a:buNone/>
            </a:pPr>
            <a:r>
              <a:rPr b="1" i="0" lang="en-US" sz="2616" u="none" cap="none" strike="noStrike">
                <a:solidFill>
                  <a:srgbClr val="DFAE65"/>
                </a:solidFill>
                <a:latin typeface="Padauk"/>
                <a:ea typeface="Padauk"/>
                <a:cs typeface="Padauk"/>
                <a:sym typeface="Padauk"/>
              </a:rPr>
              <a:t>Ross et al. (2020, pp. 233–257)</a:t>
            </a:r>
            <a:endParaRPr/>
          </a:p>
          <a:p>
            <a:pPr indent="0" lvl="0" marL="0" marR="0" rtl="0" algn="l">
              <a:lnSpc>
                <a:spcPct val="139984"/>
              </a:lnSpc>
              <a:spcBef>
                <a:spcPts val="0"/>
              </a:spcBef>
              <a:spcAft>
                <a:spcPts val="0"/>
              </a:spcAft>
              <a:buNone/>
            </a:pPr>
            <a:r>
              <a:rPr b="1" i="0" lang="en-US" sz="2616" u="none" cap="none" strike="noStrike">
                <a:solidFill>
                  <a:srgbClr val="DFAE65"/>
                </a:solidFill>
                <a:latin typeface="Padauk"/>
                <a:ea typeface="Padauk"/>
                <a:cs typeface="Padauk"/>
                <a:sym typeface="Padauk"/>
              </a:rPr>
              <a:t>Yanis Petros (2022)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5066"/>
        </a:solidFill>
      </p:bgPr>
    </p:bg>
    <p:spTree>
      <p:nvGrpSpPr>
        <p:cNvPr id="330" name="Shape 330"/>
        <p:cNvGrpSpPr/>
        <p:nvPr/>
      </p:nvGrpSpPr>
      <p:grpSpPr>
        <a:xfrm>
          <a:off x="0" y="0"/>
          <a:ext cx="0" cy="0"/>
          <a:chOff x="0" y="0"/>
          <a:chExt cx="0" cy="0"/>
        </a:xfrm>
      </p:grpSpPr>
      <p:grpSp>
        <p:nvGrpSpPr>
          <p:cNvPr id="331" name="Google Shape;331;p18"/>
          <p:cNvGrpSpPr/>
          <p:nvPr/>
        </p:nvGrpSpPr>
        <p:grpSpPr>
          <a:xfrm>
            <a:off x="1028700" y="937966"/>
            <a:ext cx="16230600" cy="8411068"/>
            <a:chOff x="0" y="0"/>
            <a:chExt cx="39036520" cy="20229618"/>
          </a:xfrm>
        </p:grpSpPr>
        <p:sp>
          <p:nvSpPr>
            <p:cNvPr id="332" name="Google Shape;332;p18"/>
            <p:cNvSpPr/>
            <p:nvPr/>
          </p:nvSpPr>
          <p:spPr>
            <a:xfrm>
              <a:off x="31750" y="31750"/>
              <a:ext cx="38973020" cy="20166118"/>
            </a:xfrm>
            <a:custGeom>
              <a:rect b="b" l="l" r="r" t="t"/>
              <a:pathLst>
                <a:path extrusionOk="0" h="20166118" w="38973020">
                  <a:moveTo>
                    <a:pt x="38880309" y="20166118"/>
                  </a:moveTo>
                  <a:lnTo>
                    <a:pt x="92710" y="20166118"/>
                  </a:lnTo>
                  <a:cubicBezTo>
                    <a:pt x="41910" y="20166118"/>
                    <a:pt x="0" y="20124207"/>
                    <a:pt x="0" y="20073407"/>
                  </a:cubicBezTo>
                  <a:lnTo>
                    <a:pt x="0" y="92710"/>
                  </a:lnTo>
                  <a:cubicBezTo>
                    <a:pt x="0" y="41910"/>
                    <a:pt x="41910" y="0"/>
                    <a:pt x="92710" y="0"/>
                  </a:cubicBezTo>
                  <a:lnTo>
                    <a:pt x="38879038" y="0"/>
                  </a:lnTo>
                  <a:cubicBezTo>
                    <a:pt x="38929838" y="0"/>
                    <a:pt x="38971748" y="41910"/>
                    <a:pt x="38971748" y="92710"/>
                  </a:cubicBezTo>
                  <a:lnTo>
                    <a:pt x="38971748" y="20072138"/>
                  </a:lnTo>
                  <a:cubicBezTo>
                    <a:pt x="38973020" y="20124207"/>
                    <a:pt x="38931109" y="20166118"/>
                    <a:pt x="38880309" y="20166118"/>
                  </a:cubicBezTo>
                  <a:close/>
                </a:path>
              </a:pathLst>
            </a:custGeom>
            <a:solidFill>
              <a:srgbClr val="312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0" y="0"/>
              <a:ext cx="39036520" cy="20229618"/>
            </a:xfrm>
            <a:custGeom>
              <a:rect b="b" l="l" r="r" t="t"/>
              <a:pathLst>
                <a:path extrusionOk="0" h="20229618" w="39036520">
                  <a:moveTo>
                    <a:pt x="38912059" y="59690"/>
                  </a:moveTo>
                  <a:cubicBezTo>
                    <a:pt x="38947620" y="59690"/>
                    <a:pt x="38976830" y="88900"/>
                    <a:pt x="38976830" y="124460"/>
                  </a:cubicBezTo>
                  <a:lnTo>
                    <a:pt x="38976830" y="20105157"/>
                  </a:lnTo>
                  <a:cubicBezTo>
                    <a:pt x="38976830" y="20140718"/>
                    <a:pt x="38947620" y="20169927"/>
                    <a:pt x="38912059" y="20169927"/>
                  </a:cubicBezTo>
                  <a:lnTo>
                    <a:pt x="124460" y="20169927"/>
                  </a:lnTo>
                  <a:cubicBezTo>
                    <a:pt x="88900" y="20169927"/>
                    <a:pt x="59690" y="20140718"/>
                    <a:pt x="59690" y="20105157"/>
                  </a:cubicBezTo>
                  <a:lnTo>
                    <a:pt x="59690" y="124460"/>
                  </a:lnTo>
                  <a:cubicBezTo>
                    <a:pt x="59690" y="88900"/>
                    <a:pt x="88900" y="59690"/>
                    <a:pt x="124460" y="59690"/>
                  </a:cubicBezTo>
                  <a:lnTo>
                    <a:pt x="38912059" y="59690"/>
                  </a:lnTo>
                  <a:moveTo>
                    <a:pt x="38912059" y="0"/>
                  </a:moveTo>
                  <a:lnTo>
                    <a:pt x="124460" y="0"/>
                  </a:lnTo>
                  <a:cubicBezTo>
                    <a:pt x="55880" y="0"/>
                    <a:pt x="0" y="55880"/>
                    <a:pt x="0" y="124460"/>
                  </a:cubicBezTo>
                  <a:lnTo>
                    <a:pt x="0" y="20105157"/>
                  </a:lnTo>
                  <a:cubicBezTo>
                    <a:pt x="0" y="20173738"/>
                    <a:pt x="55880" y="20229618"/>
                    <a:pt x="124460" y="20229618"/>
                  </a:cubicBezTo>
                  <a:lnTo>
                    <a:pt x="38912059" y="20229618"/>
                  </a:lnTo>
                  <a:cubicBezTo>
                    <a:pt x="38980638" y="20229618"/>
                    <a:pt x="39036520" y="20173738"/>
                    <a:pt x="39036520" y="20105157"/>
                  </a:cubicBezTo>
                  <a:lnTo>
                    <a:pt x="39036520" y="124460"/>
                  </a:lnTo>
                  <a:cubicBezTo>
                    <a:pt x="39036520" y="55880"/>
                    <a:pt x="38980638" y="0"/>
                    <a:pt x="389120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 name="Google Shape;334;p18"/>
          <p:cNvSpPr/>
          <p:nvPr/>
        </p:nvSpPr>
        <p:spPr>
          <a:xfrm>
            <a:off x="2000281" y="2274999"/>
            <a:ext cx="14287439" cy="4822011"/>
          </a:xfrm>
          <a:custGeom>
            <a:rect b="b" l="l" r="r" t="t"/>
            <a:pathLst>
              <a:path extrusionOk="0" h="4822011" w="14287439">
                <a:moveTo>
                  <a:pt x="0" y="0"/>
                </a:moveTo>
                <a:lnTo>
                  <a:pt x="14287438" y="0"/>
                </a:lnTo>
                <a:lnTo>
                  <a:pt x="14287438" y="4822010"/>
                </a:lnTo>
                <a:lnTo>
                  <a:pt x="0" y="4822010"/>
                </a:lnTo>
                <a:lnTo>
                  <a:pt x="0" y="0"/>
                </a:lnTo>
                <a:close/>
              </a:path>
            </a:pathLst>
          </a:custGeom>
          <a:blipFill rotWithShape="1">
            <a:blip r:embed="rId3">
              <a:alphaModFix/>
            </a:blip>
            <a:stretch>
              <a:fillRect b="0" l="0" r="0" t="0"/>
            </a:stretch>
          </a:blipFill>
          <a:ln>
            <a:noFill/>
          </a:ln>
        </p:spPr>
      </p:sp>
      <p:sp>
        <p:nvSpPr>
          <p:cNvPr id="335" name="Google Shape;335;p18"/>
          <p:cNvSpPr/>
          <p:nvPr/>
        </p:nvSpPr>
        <p:spPr>
          <a:xfrm>
            <a:off x="7735263" y="1419768"/>
            <a:ext cx="2817474" cy="1250254"/>
          </a:xfrm>
          <a:custGeom>
            <a:rect b="b" l="l" r="r" t="t"/>
            <a:pathLst>
              <a:path extrusionOk="0" h="1250254" w="2817474">
                <a:moveTo>
                  <a:pt x="0" y="0"/>
                </a:moveTo>
                <a:lnTo>
                  <a:pt x="2817474" y="0"/>
                </a:lnTo>
                <a:lnTo>
                  <a:pt x="2817474" y="1250254"/>
                </a:lnTo>
                <a:lnTo>
                  <a:pt x="0" y="1250254"/>
                </a:lnTo>
                <a:lnTo>
                  <a:pt x="0" y="0"/>
                </a:lnTo>
                <a:close/>
              </a:path>
            </a:pathLst>
          </a:custGeom>
          <a:blipFill rotWithShape="1">
            <a:blip r:embed="rId4">
              <a:alphaModFix/>
            </a:blip>
            <a:stretch>
              <a:fillRect b="0" l="0" r="0" t="0"/>
            </a:stretch>
          </a:blipFill>
          <a:ln>
            <a:noFill/>
          </a:ln>
        </p:spPr>
      </p:sp>
      <p:sp>
        <p:nvSpPr>
          <p:cNvPr id="336" name="Google Shape;336;p18"/>
          <p:cNvSpPr txBox="1"/>
          <p:nvPr/>
        </p:nvSpPr>
        <p:spPr>
          <a:xfrm>
            <a:off x="6880614" y="3539337"/>
            <a:ext cx="4526700" cy="2409300"/>
          </a:xfrm>
          <a:prstGeom prst="rect">
            <a:avLst/>
          </a:prstGeom>
          <a:noFill/>
          <a:ln>
            <a:noFill/>
          </a:ln>
        </p:spPr>
        <p:txBody>
          <a:bodyPr anchorCtr="0" anchor="t" bIns="0" lIns="0" spcFirstLastPara="1" rIns="0" wrap="square" tIns="0">
            <a:spAutoFit/>
          </a:bodyPr>
          <a:lstStyle/>
          <a:p>
            <a:pPr indent="0" lvl="0" marL="0" marR="0" rtl="0" algn="ctr">
              <a:lnSpc>
                <a:spcPct val="90005"/>
              </a:lnSpc>
              <a:spcBef>
                <a:spcPts val="0"/>
              </a:spcBef>
              <a:spcAft>
                <a:spcPts val="0"/>
              </a:spcAft>
              <a:buNone/>
            </a:pPr>
            <a:r>
              <a:rPr b="1" i="0" lang="en-US" sz="8695" u="none" cap="none" strike="noStrike">
                <a:solidFill>
                  <a:srgbClr val="DEDEE0"/>
                </a:solidFill>
                <a:latin typeface="Arial"/>
                <a:ea typeface="Arial"/>
                <a:cs typeface="Arial"/>
                <a:sym typeface="Arial"/>
              </a:rPr>
              <a:t>Thank you!</a:t>
            </a:r>
            <a:endParaRPr/>
          </a:p>
        </p:txBody>
      </p:sp>
      <p:sp>
        <p:nvSpPr>
          <p:cNvPr id="337" name="Google Shape;337;p18"/>
          <p:cNvSpPr/>
          <p:nvPr/>
        </p:nvSpPr>
        <p:spPr>
          <a:xfrm>
            <a:off x="-1364520" y="3500744"/>
            <a:ext cx="7734380" cy="6342192"/>
          </a:xfrm>
          <a:custGeom>
            <a:rect b="b" l="l" r="r" t="t"/>
            <a:pathLst>
              <a:path extrusionOk="0" h="6342192" w="7734380">
                <a:moveTo>
                  <a:pt x="0" y="0"/>
                </a:moveTo>
                <a:lnTo>
                  <a:pt x="7734381" y="0"/>
                </a:lnTo>
                <a:lnTo>
                  <a:pt x="7734381" y="6342192"/>
                </a:lnTo>
                <a:lnTo>
                  <a:pt x="0" y="6342192"/>
                </a:lnTo>
                <a:lnTo>
                  <a:pt x="0" y="0"/>
                </a:lnTo>
                <a:close/>
              </a:path>
            </a:pathLst>
          </a:custGeom>
          <a:blipFill rotWithShape="1">
            <a:blip r:embed="rId5">
              <a:alphaModFix/>
            </a:blip>
            <a:stretch>
              <a:fillRect b="0" l="0" r="0" t="0"/>
            </a:stretch>
          </a:blipFill>
          <a:ln>
            <a:noFill/>
          </a:ln>
        </p:spPr>
      </p:sp>
      <p:sp>
        <p:nvSpPr>
          <p:cNvPr id="338" name="Google Shape;338;p18"/>
          <p:cNvSpPr/>
          <p:nvPr/>
        </p:nvSpPr>
        <p:spPr>
          <a:xfrm flipH="1">
            <a:off x="11347481" y="3541295"/>
            <a:ext cx="7559180" cy="6555870"/>
          </a:xfrm>
          <a:custGeom>
            <a:rect b="b" l="l" r="r" t="t"/>
            <a:pathLst>
              <a:path extrusionOk="0" h="6555870" w="7559180">
                <a:moveTo>
                  <a:pt x="7559180" y="0"/>
                </a:moveTo>
                <a:lnTo>
                  <a:pt x="0" y="0"/>
                </a:lnTo>
                <a:lnTo>
                  <a:pt x="0" y="6555871"/>
                </a:lnTo>
                <a:lnTo>
                  <a:pt x="7559180" y="6555871"/>
                </a:lnTo>
                <a:lnTo>
                  <a:pt x="7559180" y="0"/>
                </a:lnTo>
                <a:close/>
              </a:path>
            </a:pathLst>
          </a:custGeom>
          <a:blipFill rotWithShape="1">
            <a:blip r:embed="rId6">
              <a:alphaModFix/>
            </a:blip>
            <a:stretch>
              <a:fillRect b="0" l="0" r="0" t="0"/>
            </a:stretch>
          </a:blipFill>
          <a:ln>
            <a:noFill/>
          </a:ln>
        </p:spPr>
      </p:sp>
      <p:grpSp>
        <p:nvGrpSpPr>
          <p:cNvPr id="339" name="Google Shape;339;p18"/>
          <p:cNvGrpSpPr/>
          <p:nvPr/>
        </p:nvGrpSpPr>
        <p:grpSpPr>
          <a:xfrm>
            <a:off x="-192551" y="9258300"/>
            <a:ext cx="18673102" cy="1245333"/>
            <a:chOff x="0" y="0"/>
            <a:chExt cx="44911026" cy="2995175"/>
          </a:xfrm>
        </p:grpSpPr>
        <p:sp>
          <p:nvSpPr>
            <p:cNvPr id="340" name="Google Shape;340;p18"/>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9C6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18"/>
          <p:cNvSpPr/>
          <p:nvPr/>
        </p:nvSpPr>
        <p:spPr>
          <a:xfrm>
            <a:off x="1109016" y="1028700"/>
            <a:ext cx="1782530" cy="1782530"/>
          </a:xfrm>
          <a:custGeom>
            <a:rect b="b" l="l" r="r" t="t"/>
            <a:pathLst>
              <a:path extrusionOk="0" h="1782530" w="1782530">
                <a:moveTo>
                  <a:pt x="0" y="0"/>
                </a:moveTo>
                <a:lnTo>
                  <a:pt x="1782530" y="0"/>
                </a:lnTo>
                <a:lnTo>
                  <a:pt x="1782530" y="1782530"/>
                </a:lnTo>
                <a:lnTo>
                  <a:pt x="0" y="178253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A4A6"/>
        </a:solidFill>
      </p:bgPr>
    </p:bg>
    <p:spTree>
      <p:nvGrpSpPr>
        <p:cNvPr id="100" name="Shape 100"/>
        <p:cNvGrpSpPr/>
        <p:nvPr/>
      </p:nvGrpSpPr>
      <p:grpSpPr>
        <a:xfrm>
          <a:off x="0" y="0"/>
          <a:ext cx="0" cy="0"/>
          <a:chOff x="0" y="0"/>
          <a:chExt cx="0" cy="0"/>
        </a:xfrm>
      </p:grpSpPr>
      <p:grpSp>
        <p:nvGrpSpPr>
          <p:cNvPr id="101" name="Google Shape;101;p2"/>
          <p:cNvGrpSpPr/>
          <p:nvPr/>
        </p:nvGrpSpPr>
        <p:grpSpPr>
          <a:xfrm>
            <a:off x="2949464" y="2212450"/>
            <a:ext cx="13398871" cy="5862100"/>
            <a:chOff x="0" y="0"/>
            <a:chExt cx="32225875" cy="14099046"/>
          </a:xfrm>
        </p:grpSpPr>
        <p:sp>
          <p:nvSpPr>
            <p:cNvPr id="102" name="Google Shape;102;p2"/>
            <p:cNvSpPr/>
            <p:nvPr/>
          </p:nvSpPr>
          <p:spPr>
            <a:xfrm>
              <a:off x="31750" y="31750"/>
              <a:ext cx="32162375" cy="14035546"/>
            </a:xfrm>
            <a:custGeom>
              <a:rect b="b" l="l" r="r" t="t"/>
              <a:pathLst>
                <a:path extrusionOk="0" h="14035546" w="32162375">
                  <a:moveTo>
                    <a:pt x="32069664" y="14035546"/>
                  </a:moveTo>
                  <a:lnTo>
                    <a:pt x="92710" y="14035546"/>
                  </a:lnTo>
                  <a:cubicBezTo>
                    <a:pt x="41910" y="14035546"/>
                    <a:pt x="0" y="13993636"/>
                    <a:pt x="0" y="13942836"/>
                  </a:cubicBezTo>
                  <a:lnTo>
                    <a:pt x="0" y="92710"/>
                  </a:lnTo>
                  <a:cubicBezTo>
                    <a:pt x="0" y="41910"/>
                    <a:pt x="41910" y="0"/>
                    <a:pt x="92710" y="0"/>
                  </a:cubicBezTo>
                  <a:lnTo>
                    <a:pt x="32068396" y="0"/>
                  </a:lnTo>
                  <a:cubicBezTo>
                    <a:pt x="32119196" y="0"/>
                    <a:pt x="32161104" y="41910"/>
                    <a:pt x="32161104" y="92710"/>
                  </a:cubicBezTo>
                  <a:lnTo>
                    <a:pt x="32161104" y="13941566"/>
                  </a:lnTo>
                  <a:cubicBezTo>
                    <a:pt x="32162375" y="13993636"/>
                    <a:pt x="32120464" y="14035546"/>
                    <a:pt x="32069664" y="14035546"/>
                  </a:cubicBezTo>
                  <a:close/>
                </a:path>
              </a:pathLst>
            </a:custGeom>
            <a:solidFill>
              <a:srgbClr val="CE77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0" y="0"/>
              <a:ext cx="32225875" cy="14099046"/>
            </a:xfrm>
            <a:custGeom>
              <a:rect b="b" l="l" r="r" t="t"/>
              <a:pathLst>
                <a:path extrusionOk="0" h="14099046" w="32225875">
                  <a:moveTo>
                    <a:pt x="32101414" y="59690"/>
                  </a:moveTo>
                  <a:cubicBezTo>
                    <a:pt x="32136975" y="59690"/>
                    <a:pt x="32166185" y="88900"/>
                    <a:pt x="32166185" y="124460"/>
                  </a:cubicBezTo>
                  <a:lnTo>
                    <a:pt x="32166185" y="13974586"/>
                  </a:lnTo>
                  <a:cubicBezTo>
                    <a:pt x="32166185" y="14010146"/>
                    <a:pt x="32136975" y="14039355"/>
                    <a:pt x="32101414" y="14039355"/>
                  </a:cubicBezTo>
                  <a:lnTo>
                    <a:pt x="124460" y="14039355"/>
                  </a:lnTo>
                  <a:cubicBezTo>
                    <a:pt x="88900" y="14039355"/>
                    <a:pt x="59690" y="14010146"/>
                    <a:pt x="59690" y="13974586"/>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3974586"/>
                  </a:lnTo>
                  <a:cubicBezTo>
                    <a:pt x="0" y="14043166"/>
                    <a:pt x="55880" y="14099046"/>
                    <a:pt x="124460" y="14099046"/>
                  </a:cubicBezTo>
                  <a:lnTo>
                    <a:pt x="32101414" y="14099046"/>
                  </a:lnTo>
                  <a:cubicBezTo>
                    <a:pt x="32169996" y="14099046"/>
                    <a:pt x="32225875" y="14043166"/>
                    <a:pt x="32225875" y="13974586"/>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2"/>
          <p:cNvGrpSpPr/>
          <p:nvPr/>
        </p:nvGrpSpPr>
        <p:grpSpPr>
          <a:xfrm>
            <a:off x="-192551" y="9258300"/>
            <a:ext cx="18673102" cy="1245333"/>
            <a:chOff x="0" y="0"/>
            <a:chExt cx="44911026" cy="2995175"/>
          </a:xfrm>
        </p:grpSpPr>
        <p:sp>
          <p:nvSpPr>
            <p:cNvPr id="105" name="Google Shape;105;p2"/>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D64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2"/>
          <p:cNvSpPr txBox="1"/>
          <p:nvPr/>
        </p:nvSpPr>
        <p:spPr>
          <a:xfrm>
            <a:off x="3663616" y="768304"/>
            <a:ext cx="10701486" cy="909712"/>
          </a:xfrm>
          <a:prstGeom prst="rect">
            <a:avLst/>
          </a:prstGeom>
          <a:noFill/>
          <a:ln>
            <a:noFill/>
          </a:ln>
        </p:spPr>
        <p:txBody>
          <a:bodyPr anchorCtr="0" anchor="t" bIns="0" lIns="0" spcFirstLastPara="1" rIns="0" wrap="square" tIns="0">
            <a:spAutoFit/>
          </a:bodyPr>
          <a:lstStyle/>
          <a:p>
            <a:pPr indent="0" lvl="0" marL="0" marR="0" rtl="0" algn="ctr">
              <a:lnSpc>
                <a:spcPct val="112995"/>
              </a:lnSpc>
              <a:spcBef>
                <a:spcPts val="0"/>
              </a:spcBef>
              <a:spcAft>
                <a:spcPts val="0"/>
              </a:spcAft>
              <a:buNone/>
            </a:pPr>
            <a:r>
              <a:rPr b="1" i="0" lang="en-US" sz="6256" u="none" cap="none" strike="noStrike">
                <a:solidFill>
                  <a:srgbClr val="1D1C23"/>
                </a:solidFill>
                <a:latin typeface="Arial"/>
                <a:ea typeface="Arial"/>
                <a:cs typeface="Arial"/>
                <a:sym typeface="Arial"/>
              </a:rPr>
              <a:t>OUR PROJECT</a:t>
            </a:r>
            <a:endParaRPr/>
          </a:p>
        </p:txBody>
      </p:sp>
      <p:sp>
        <p:nvSpPr>
          <p:cNvPr id="108" name="Google Shape;108;p2"/>
          <p:cNvSpPr txBox="1"/>
          <p:nvPr/>
        </p:nvSpPr>
        <p:spPr>
          <a:xfrm>
            <a:off x="3146804" y="2765553"/>
            <a:ext cx="11735100" cy="3054900"/>
          </a:xfrm>
          <a:prstGeom prst="rect">
            <a:avLst/>
          </a:prstGeom>
          <a:noFill/>
          <a:ln>
            <a:noFill/>
          </a:ln>
        </p:spPr>
        <p:txBody>
          <a:bodyPr anchorCtr="0" anchor="t" bIns="0" lIns="0" spcFirstLastPara="1" rIns="0" wrap="square" tIns="0">
            <a:spAutoFit/>
          </a:bodyPr>
          <a:lstStyle/>
          <a:p>
            <a:pPr indent="-348285" lvl="1" marL="696571" marR="0" rtl="0" algn="just">
              <a:lnSpc>
                <a:spcPct val="103038"/>
              </a:lnSpc>
              <a:spcBef>
                <a:spcPts val="0"/>
              </a:spcBef>
              <a:spcAft>
                <a:spcPts val="0"/>
              </a:spcAft>
              <a:buClr>
                <a:srgbClr val="000000"/>
              </a:buClr>
              <a:buSzPts val="3225"/>
              <a:buFont typeface="Arial"/>
              <a:buChar char="•"/>
            </a:pPr>
            <a:r>
              <a:rPr b="1" i="0" lang="en-US" sz="3225" u="none" cap="none" strike="noStrike">
                <a:solidFill>
                  <a:srgbClr val="000000"/>
                </a:solidFill>
                <a:latin typeface="Padauk"/>
                <a:ea typeface="Padauk"/>
                <a:cs typeface="Padauk"/>
                <a:sym typeface="Padauk"/>
              </a:rPr>
              <a:t>Focus: </a:t>
            </a:r>
            <a:r>
              <a:rPr b="0" i="0" lang="en-US" sz="3225" u="none" cap="none" strike="noStrike">
                <a:solidFill>
                  <a:srgbClr val="000000"/>
                </a:solidFill>
                <a:latin typeface="Padauk"/>
                <a:ea typeface="Padauk"/>
                <a:cs typeface="Padauk"/>
                <a:sym typeface="Padauk"/>
              </a:rPr>
              <a:t>Hillary Clinton (2016) &amp; Kamala Harris (2024);</a:t>
            </a:r>
            <a:endParaRPr/>
          </a:p>
          <a:p>
            <a:pPr indent="-348285" lvl="1" marL="696571" marR="0" rtl="0" algn="just">
              <a:lnSpc>
                <a:spcPct val="103038"/>
              </a:lnSpc>
              <a:spcBef>
                <a:spcPts val="0"/>
              </a:spcBef>
              <a:spcAft>
                <a:spcPts val="0"/>
              </a:spcAft>
              <a:buClr>
                <a:srgbClr val="000000"/>
              </a:buClr>
              <a:buSzPts val="3225"/>
              <a:buFont typeface="Arial"/>
              <a:buChar char="•"/>
            </a:pPr>
            <a:r>
              <a:rPr b="1" i="0" lang="en-US" sz="3225" u="none" cap="none" strike="noStrike">
                <a:solidFill>
                  <a:srgbClr val="000000"/>
                </a:solidFill>
                <a:latin typeface="Padauk"/>
                <a:ea typeface="Padauk"/>
                <a:cs typeface="Padauk"/>
                <a:sym typeface="Padauk"/>
              </a:rPr>
              <a:t>Key Themes: </a:t>
            </a:r>
            <a:r>
              <a:rPr b="0" i="0" lang="en-US" sz="3225" u="none" cap="none" strike="noStrike">
                <a:solidFill>
                  <a:srgbClr val="000000"/>
                </a:solidFill>
                <a:latin typeface="Padauk"/>
                <a:ea typeface="Padauk"/>
                <a:cs typeface="Padauk"/>
                <a:sym typeface="Padauk"/>
              </a:rPr>
              <a:t>Gender, race, and representation in media coverage;</a:t>
            </a:r>
            <a:endParaRPr/>
          </a:p>
          <a:p>
            <a:pPr indent="-348285" lvl="1" marL="696571" marR="0" rtl="0" algn="just">
              <a:lnSpc>
                <a:spcPct val="103038"/>
              </a:lnSpc>
              <a:spcBef>
                <a:spcPts val="0"/>
              </a:spcBef>
              <a:spcAft>
                <a:spcPts val="0"/>
              </a:spcAft>
              <a:buClr>
                <a:srgbClr val="000000"/>
              </a:buClr>
              <a:buSzPts val="3225"/>
              <a:buFont typeface="Arial"/>
              <a:buChar char="•"/>
            </a:pPr>
            <a:r>
              <a:rPr b="1" i="0" lang="en-US" sz="3225" u="none" cap="none" strike="noStrike">
                <a:solidFill>
                  <a:srgbClr val="000000"/>
                </a:solidFill>
                <a:latin typeface="Padauk"/>
                <a:ea typeface="Padauk"/>
                <a:cs typeface="Padauk"/>
                <a:sym typeface="Padauk"/>
              </a:rPr>
              <a:t>Objective: </a:t>
            </a:r>
            <a:r>
              <a:rPr b="0" i="0" lang="en-US" sz="3225" u="none" cap="none" strike="noStrike">
                <a:solidFill>
                  <a:srgbClr val="000000"/>
                </a:solidFill>
                <a:latin typeface="Padauk"/>
                <a:ea typeface="Padauk"/>
                <a:cs typeface="Padauk"/>
                <a:sym typeface="Padauk"/>
              </a:rPr>
              <a:t>Analyze biases and their impact on public perception of women in politics</a:t>
            </a:r>
            <a:endParaRPr/>
          </a:p>
          <a:p>
            <a:pPr indent="0" lvl="0" marL="0" marR="0" rtl="0" algn="just">
              <a:lnSpc>
                <a:spcPct val="103006"/>
              </a:lnSpc>
              <a:spcBef>
                <a:spcPts val="0"/>
              </a:spcBef>
              <a:spcAft>
                <a:spcPts val="0"/>
              </a:spcAft>
              <a:buNone/>
            </a:pPr>
            <a:r>
              <a:t/>
            </a:r>
            <a:endParaRPr b="0" i="0" sz="3225" u="none" cap="none" strike="noStrike">
              <a:solidFill>
                <a:srgbClr val="000000"/>
              </a:solidFill>
              <a:latin typeface="Padauk"/>
              <a:ea typeface="Padauk"/>
              <a:cs typeface="Padauk"/>
              <a:sym typeface="Padauk"/>
            </a:endParaRPr>
          </a:p>
        </p:txBody>
      </p:sp>
      <p:sp>
        <p:nvSpPr>
          <p:cNvPr id="109" name="Google Shape;109;p2"/>
          <p:cNvSpPr/>
          <p:nvPr/>
        </p:nvSpPr>
        <p:spPr>
          <a:xfrm flipH="1">
            <a:off x="565304" y="514350"/>
            <a:ext cx="4544984" cy="9258300"/>
          </a:xfrm>
          <a:custGeom>
            <a:rect b="b" l="l" r="r" t="t"/>
            <a:pathLst>
              <a:path extrusionOk="0" h="9258300" w="4544984">
                <a:moveTo>
                  <a:pt x="4544984" y="0"/>
                </a:moveTo>
                <a:lnTo>
                  <a:pt x="0" y="0"/>
                </a:lnTo>
                <a:lnTo>
                  <a:pt x="0" y="9258300"/>
                </a:lnTo>
                <a:lnTo>
                  <a:pt x="4544984" y="9258300"/>
                </a:lnTo>
                <a:lnTo>
                  <a:pt x="4544984" y="0"/>
                </a:lnTo>
                <a:close/>
              </a:path>
            </a:pathLst>
          </a:custGeom>
          <a:blipFill rotWithShape="1">
            <a:blip r:embed="rId3">
              <a:alphaModFix/>
            </a:blip>
            <a:stretch>
              <a:fillRect b="0" l="0" r="0" t="0"/>
            </a:stretch>
          </a:blipFill>
          <a:ln>
            <a:noFill/>
          </a:ln>
        </p:spPr>
      </p:sp>
      <p:sp>
        <p:nvSpPr>
          <p:cNvPr id="110" name="Google Shape;110;p2"/>
          <p:cNvSpPr/>
          <p:nvPr/>
        </p:nvSpPr>
        <p:spPr>
          <a:xfrm rot="1406539">
            <a:off x="13006093" y="856402"/>
            <a:ext cx="4815904" cy="2460489"/>
          </a:xfrm>
          <a:custGeom>
            <a:rect b="b" l="l" r="r" t="t"/>
            <a:pathLst>
              <a:path extrusionOk="0" h="2460489" w="4815904">
                <a:moveTo>
                  <a:pt x="0" y="0"/>
                </a:moveTo>
                <a:lnTo>
                  <a:pt x="4815903" y="0"/>
                </a:lnTo>
                <a:lnTo>
                  <a:pt x="4815903" y="2460489"/>
                </a:lnTo>
                <a:lnTo>
                  <a:pt x="0" y="2460489"/>
                </a:lnTo>
                <a:lnTo>
                  <a:pt x="0" y="0"/>
                </a:lnTo>
                <a:close/>
              </a:path>
            </a:pathLst>
          </a:custGeom>
          <a:blipFill rotWithShape="1">
            <a:blip r:embed="rId4">
              <a:alphaModFix/>
            </a:blip>
            <a:stretch>
              <a:fillRect b="0" l="0" r="0" t="0"/>
            </a:stretch>
          </a:blipFill>
          <a:ln>
            <a:noFill/>
          </a:ln>
        </p:spPr>
      </p:sp>
      <p:sp>
        <p:nvSpPr>
          <p:cNvPr id="111" name="Google Shape;111;p2"/>
          <p:cNvSpPr/>
          <p:nvPr/>
        </p:nvSpPr>
        <p:spPr>
          <a:xfrm>
            <a:off x="15211578" y="6597214"/>
            <a:ext cx="1914372" cy="2381800"/>
          </a:xfrm>
          <a:custGeom>
            <a:rect b="b" l="l" r="r" t="t"/>
            <a:pathLst>
              <a:path extrusionOk="0" h="2381800" w="1914372">
                <a:moveTo>
                  <a:pt x="0" y="0"/>
                </a:moveTo>
                <a:lnTo>
                  <a:pt x="1914372" y="0"/>
                </a:lnTo>
                <a:lnTo>
                  <a:pt x="1914372" y="2381800"/>
                </a:lnTo>
                <a:lnTo>
                  <a:pt x="0" y="2381800"/>
                </a:lnTo>
                <a:lnTo>
                  <a:pt x="0" y="0"/>
                </a:lnTo>
                <a:close/>
              </a:path>
            </a:pathLst>
          </a:custGeom>
          <a:blipFill rotWithShape="1">
            <a:blip r:embed="rId5">
              <a:alphaModFix/>
            </a:blip>
            <a:stretch>
              <a:fillRect b="0" l="0" r="0" t="0"/>
            </a:stretch>
          </a:blipFill>
          <a:ln>
            <a:noFill/>
          </a:ln>
        </p:spPr>
      </p:sp>
      <p:sp>
        <p:nvSpPr>
          <p:cNvPr id="112" name="Google Shape;112;p2"/>
          <p:cNvSpPr txBox="1"/>
          <p:nvPr/>
        </p:nvSpPr>
        <p:spPr>
          <a:xfrm>
            <a:off x="3663622" y="5531735"/>
            <a:ext cx="10442100" cy="2543100"/>
          </a:xfrm>
          <a:prstGeom prst="rect">
            <a:avLst/>
          </a:prstGeom>
          <a:noFill/>
          <a:ln>
            <a:noFill/>
          </a:ln>
        </p:spPr>
        <p:txBody>
          <a:bodyPr anchorCtr="0" anchor="t" bIns="0" lIns="0" spcFirstLastPara="1" rIns="0" wrap="square" tIns="0">
            <a:spAutoFit/>
          </a:bodyPr>
          <a:lstStyle/>
          <a:p>
            <a:pPr indent="0" lvl="0" marL="0" marR="0" rtl="0" algn="just">
              <a:lnSpc>
                <a:spcPct val="103038"/>
              </a:lnSpc>
              <a:spcBef>
                <a:spcPts val="0"/>
              </a:spcBef>
              <a:spcAft>
                <a:spcPts val="0"/>
              </a:spcAft>
              <a:buNone/>
            </a:pPr>
            <a:r>
              <a:rPr b="1" i="0" lang="en-US" sz="3225" u="none" cap="none" strike="noStrike">
                <a:solidFill>
                  <a:srgbClr val="000000"/>
                </a:solidFill>
                <a:latin typeface="Padauk"/>
                <a:ea typeface="Padauk"/>
                <a:cs typeface="Padauk"/>
                <a:sym typeface="Padauk"/>
              </a:rPr>
              <a:t>Questions Explored:</a:t>
            </a:r>
            <a:endParaRPr/>
          </a:p>
          <a:p>
            <a:pPr indent="-348285" lvl="1" marL="696571" marR="0" rtl="0" algn="just">
              <a:lnSpc>
                <a:spcPct val="103038"/>
              </a:lnSpc>
              <a:spcBef>
                <a:spcPts val="0"/>
              </a:spcBef>
              <a:spcAft>
                <a:spcPts val="0"/>
              </a:spcAft>
              <a:buClr>
                <a:srgbClr val="000000"/>
              </a:buClr>
              <a:buSzPts val="3225"/>
              <a:buFont typeface="Arial"/>
              <a:buChar char="•"/>
            </a:pPr>
            <a:r>
              <a:rPr b="0" i="0" lang="en-US" sz="3225" u="none" cap="none" strike="noStrike">
                <a:solidFill>
                  <a:srgbClr val="000000"/>
                </a:solidFill>
                <a:latin typeface="Padauk"/>
                <a:ea typeface="Padauk"/>
                <a:cs typeface="Padauk"/>
                <a:sym typeface="Padauk"/>
              </a:rPr>
              <a:t>How have media narratives shaped perceptions of women leaders?</a:t>
            </a:r>
            <a:endParaRPr/>
          </a:p>
          <a:p>
            <a:pPr indent="-348285" lvl="1" marL="696571" marR="0" rtl="0" algn="just">
              <a:lnSpc>
                <a:spcPct val="103038"/>
              </a:lnSpc>
              <a:spcBef>
                <a:spcPts val="0"/>
              </a:spcBef>
              <a:spcAft>
                <a:spcPts val="0"/>
              </a:spcAft>
              <a:buClr>
                <a:srgbClr val="000000"/>
              </a:buClr>
              <a:buSzPts val="3225"/>
              <a:buFont typeface="Arial"/>
              <a:buChar char="•"/>
            </a:pPr>
            <a:r>
              <a:rPr b="0" i="0" lang="en-US" sz="3225" u="none" cap="none" strike="noStrike">
                <a:solidFill>
                  <a:srgbClr val="000000"/>
                </a:solidFill>
                <a:latin typeface="Padauk"/>
                <a:ea typeface="Padauk"/>
                <a:cs typeface="Padauk"/>
                <a:sym typeface="Padauk"/>
              </a:rPr>
              <a:t>Has representation become more equitable over time?</a:t>
            </a:r>
            <a:endParaRPr/>
          </a:p>
          <a:p>
            <a:pPr indent="0" lvl="0" marL="0" marR="0" rtl="0" algn="just">
              <a:lnSpc>
                <a:spcPct val="103006"/>
              </a:lnSpc>
              <a:spcBef>
                <a:spcPts val="0"/>
              </a:spcBef>
              <a:spcAft>
                <a:spcPts val="0"/>
              </a:spcAft>
              <a:buNone/>
            </a:pPr>
            <a:r>
              <a:t/>
            </a:r>
            <a:endParaRPr b="0" i="0" sz="3225" u="none" cap="none" strike="noStrike">
              <a:solidFill>
                <a:srgbClr val="000000"/>
              </a:solidFill>
              <a:latin typeface="Padauk"/>
              <a:ea typeface="Padauk"/>
              <a:cs typeface="Padauk"/>
              <a:sym typeface="Padau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E85C0"/>
        </a:solidFill>
      </p:bgPr>
    </p:bg>
    <p:spTree>
      <p:nvGrpSpPr>
        <p:cNvPr id="116" name="Shape 116"/>
        <p:cNvGrpSpPr/>
        <p:nvPr/>
      </p:nvGrpSpPr>
      <p:grpSpPr>
        <a:xfrm>
          <a:off x="0" y="0"/>
          <a:ext cx="0" cy="0"/>
          <a:chOff x="0" y="0"/>
          <a:chExt cx="0" cy="0"/>
        </a:xfrm>
      </p:grpSpPr>
      <p:grpSp>
        <p:nvGrpSpPr>
          <p:cNvPr id="117" name="Google Shape;117;p3"/>
          <p:cNvGrpSpPr/>
          <p:nvPr/>
        </p:nvGrpSpPr>
        <p:grpSpPr>
          <a:xfrm>
            <a:off x="-642538" y="2814172"/>
            <a:ext cx="18930538" cy="6246725"/>
            <a:chOff x="0" y="0"/>
            <a:chExt cx="42726797" cy="14099046"/>
          </a:xfrm>
        </p:grpSpPr>
        <p:sp>
          <p:nvSpPr>
            <p:cNvPr id="118" name="Google Shape;118;p3"/>
            <p:cNvSpPr/>
            <p:nvPr/>
          </p:nvSpPr>
          <p:spPr>
            <a:xfrm>
              <a:off x="31750" y="31750"/>
              <a:ext cx="42663297" cy="14035546"/>
            </a:xfrm>
            <a:custGeom>
              <a:rect b="b" l="l" r="r" t="t"/>
              <a:pathLst>
                <a:path extrusionOk="0" h="14035546" w="42663297">
                  <a:moveTo>
                    <a:pt x="42570586" y="14035546"/>
                  </a:moveTo>
                  <a:lnTo>
                    <a:pt x="92710" y="14035546"/>
                  </a:lnTo>
                  <a:cubicBezTo>
                    <a:pt x="41910" y="14035546"/>
                    <a:pt x="0" y="13993636"/>
                    <a:pt x="0" y="13942836"/>
                  </a:cubicBezTo>
                  <a:lnTo>
                    <a:pt x="0" y="92710"/>
                  </a:lnTo>
                  <a:cubicBezTo>
                    <a:pt x="0" y="41910"/>
                    <a:pt x="41910" y="0"/>
                    <a:pt x="92710" y="0"/>
                  </a:cubicBezTo>
                  <a:lnTo>
                    <a:pt x="42569315" y="0"/>
                  </a:lnTo>
                  <a:cubicBezTo>
                    <a:pt x="42620115" y="0"/>
                    <a:pt x="42662025" y="41910"/>
                    <a:pt x="42662025" y="92710"/>
                  </a:cubicBezTo>
                  <a:lnTo>
                    <a:pt x="42662025" y="13941566"/>
                  </a:lnTo>
                  <a:cubicBezTo>
                    <a:pt x="42663297" y="13993636"/>
                    <a:pt x="42621386" y="14035546"/>
                    <a:pt x="42570586" y="14035546"/>
                  </a:cubicBezTo>
                  <a:close/>
                </a:path>
              </a:pathLst>
            </a:custGeom>
            <a:solidFill>
              <a:srgbClr val="7EB5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0" y="0"/>
              <a:ext cx="42726797" cy="14099046"/>
            </a:xfrm>
            <a:custGeom>
              <a:rect b="b" l="l" r="r" t="t"/>
              <a:pathLst>
                <a:path extrusionOk="0" h="14099046" w="42726797">
                  <a:moveTo>
                    <a:pt x="42602336" y="59690"/>
                  </a:moveTo>
                  <a:cubicBezTo>
                    <a:pt x="42637897" y="59690"/>
                    <a:pt x="42667107" y="88900"/>
                    <a:pt x="42667107" y="124460"/>
                  </a:cubicBezTo>
                  <a:lnTo>
                    <a:pt x="42667107" y="13974586"/>
                  </a:lnTo>
                  <a:cubicBezTo>
                    <a:pt x="42667107" y="14010146"/>
                    <a:pt x="42637897" y="14039355"/>
                    <a:pt x="42602336" y="14039355"/>
                  </a:cubicBezTo>
                  <a:lnTo>
                    <a:pt x="124460" y="14039355"/>
                  </a:lnTo>
                  <a:cubicBezTo>
                    <a:pt x="88900" y="14039355"/>
                    <a:pt x="59690" y="14010146"/>
                    <a:pt x="59690" y="13974586"/>
                  </a:cubicBezTo>
                  <a:lnTo>
                    <a:pt x="59690" y="124460"/>
                  </a:lnTo>
                  <a:cubicBezTo>
                    <a:pt x="59690" y="88900"/>
                    <a:pt x="88900" y="59690"/>
                    <a:pt x="124460" y="59690"/>
                  </a:cubicBezTo>
                  <a:lnTo>
                    <a:pt x="42602336" y="59690"/>
                  </a:lnTo>
                  <a:moveTo>
                    <a:pt x="42602336" y="0"/>
                  </a:moveTo>
                  <a:lnTo>
                    <a:pt x="124460" y="0"/>
                  </a:lnTo>
                  <a:cubicBezTo>
                    <a:pt x="55880" y="0"/>
                    <a:pt x="0" y="55880"/>
                    <a:pt x="0" y="124460"/>
                  </a:cubicBezTo>
                  <a:lnTo>
                    <a:pt x="0" y="13974586"/>
                  </a:lnTo>
                  <a:cubicBezTo>
                    <a:pt x="0" y="14043166"/>
                    <a:pt x="55880" y="14099046"/>
                    <a:pt x="124460" y="14099046"/>
                  </a:cubicBezTo>
                  <a:lnTo>
                    <a:pt x="42602336" y="14099046"/>
                  </a:lnTo>
                  <a:cubicBezTo>
                    <a:pt x="42670915" y="14099046"/>
                    <a:pt x="42726797" y="14043166"/>
                    <a:pt x="42726797" y="13974586"/>
                  </a:cubicBezTo>
                  <a:lnTo>
                    <a:pt x="42726797" y="124460"/>
                  </a:lnTo>
                  <a:cubicBezTo>
                    <a:pt x="42726797" y="55880"/>
                    <a:pt x="42670915" y="0"/>
                    <a:pt x="4260233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3"/>
          <p:cNvGrpSpPr/>
          <p:nvPr/>
        </p:nvGrpSpPr>
        <p:grpSpPr>
          <a:xfrm>
            <a:off x="-192551" y="9258300"/>
            <a:ext cx="18673102" cy="1245333"/>
            <a:chOff x="0" y="0"/>
            <a:chExt cx="44911026" cy="2995175"/>
          </a:xfrm>
        </p:grpSpPr>
        <p:sp>
          <p:nvSpPr>
            <p:cNvPr id="121" name="Google Shape;121;p3"/>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1525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3"/>
          <p:cNvSpPr/>
          <p:nvPr/>
        </p:nvSpPr>
        <p:spPr>
          <a:xfrm rot="518431">
            <a:off x="15986202" y="8510517"/>
            <a:ext cx="1944590" cy="1495566"/>
          </a:xfrm>
          <a:custGeom>
            <a:rect b="b" l="l" r="r" t="t"/>
            <a:pathLst>
              <a:path extrusionOk="0" h="1495566" w="1944590">
                <a:moveTo>
                  <a:pt x="0" y="0"/>
                </a:moveTo>
                <a:lnTo>
                  <a:pt x="1944590" y="0"/>
                </a:lnTo>
                <a:lnTo>
                  <a:pt x="1944590" y="1495566"/>
                </a:lnTo>
                <a:lnTo>
                  <a:pt x="0" y="1495566"/>
                </a:lnTo>
                <a:lnTo>
                  <a:pt x="0" y="0"/>
                </a:lnTo>
                <a:close/>
              </a:path>
            </a:pathLst>
          </a:custGeom>
          <a:blipFill rotWithShape="1">
            <a:blip r:embed="rId3">
              <a:alphaModFix/>
            </a:blip>
            <a:stretch>
              <a:fillRect b="0" l="0" r="0" t="0"/>
            </a:stretch>
          </a:blipFill>
          <a:ln>
            <a:noFill/>
          </a:ln>
        </p:spPr>
      </p:sp>
      <p:sp>
        <p:nvSpPr>
          <p:cNvPr id="124" name="Google Shape;124;p3"/>
          <p:cNvSpPr/>
          <p:nvPr/>
        </p:nvSpPr>
        <p:spPr>
          <a:xfrm>
            <a:off x="15884895" y="309507"/>
            <a:ext cx="1446250" cy="2533240"/>
          </a:xfrm>
          <a:custGeom>
            <a:rect b="b" l="l" r="r" t="t"/>
            <a:pathLst>
              <a:path extrusionOk="0" h="2533240" w="1446250">
                <a:moveTo>
                  <a:pt x="0" y="0"/>
                </a:moveTo>
                <a:lnTo>
                  <a:pt x="1446249" y="0"/>
                </a:lnTo>
                <a:lnTo>
                  <a:pt x="1446249" y="2533240"/>
                </a:lnTo>
                <a:lnTo>
                  <a:pt x="0" y="2533240"/>
                </a:lnTo>
                <a:lnTo>
                  <a:pt x="0" y="0"/>
                </a:lnTo>
                <a:close/>
              </a:path>
            </a:pathLst>
          </a:custGeom>
          <a:blipFill rotWithShape="1">
            <a:blip r:embed="rId4">
              <a:alphaModFix/>
            </a:blip>
            <a:stretch>
              <a:fillRect b="0" l="0" r="0" t="0"/>
            </a:stretch>
          </a:blipFill>
          <a:ln>
            <a:noFill/>
          </a:ln>
        </p:spPr>
      </p:sp>
      <p:sp>
        <p:nvSpPr>
          <p:cNvPr id="125" name="Google Shape;125;p3"/>
          <p:cNvSpPr/>
          <p:nvPr/>
        </p:nvSpPr>
        <p:spPr>
          <a:xfrm>
            <a:off x="5928211" y="243127"/>
            <a:ext cx="1420202" cy="1723546"/>
          </a:xfrm>
          <a:custGeom>
            <a:rect b="b" l="l" r="r" t="t"/>
            <a:pathLst>
              <a:path extrusionOk="0" h="1723546" w="1420202">
                <a:moveTo>
                  <a:pt x="0" y="0"/>
                </a:moveTo>
                <a:lnTo>
                  <a:pt x="1420202" y="0"/>
                </a:lnTo>
                <a:lnTo>
                  <a:pt x="1420202" y="1723546"/>
                </a:lnTo>
                <a:lnTo>
                  <a:pt x="0" y="1723546"/>
                </a:lnTo>
                <a:lnTo>
                  <a:pt x="0" y="0"/>
                </a:lnTo>
                <a:close/>
              </a:path>
            </a:pathLst>
          </a:custGeom>
          <a:blipFill rotWithShape="1">
            <a:blip r:embed="rId5">
              <a:alphaModFix/>
            </a:blip>
            <a:stretch>
              <a:fillRect b="0" l="0" r="0" t="0"/>
            </a:stretch>
          </a:blipFill>
          <a:ln>
            <a:noFill/>
          </a:ln>
        </p:spPr>
      </p:sp>
      <p:sp>
        <p:nvSpPr>
          <p:cNvPr id="126" name="Google Shape;126;p3"/>
          <p:cNvSpPr/>
          <p:nvPr/>
        </p:nvSpPr>
        <p:spPr>
          <a:xfrm>
            <a:off x="303408" y="8569040"/>
            <a:ext cx="1450585" cy="1679403"/>
          </a:xfrm>
          <a:custGeom>
            <a:rect b="b" l="l" r="r" t="t"/>
            <a:pathLst>
              <a:path extrusionOk="0" h="1679403" w="1450585">
                <a:moveTo>
                  <a:pt x="0" y="0"/>
                </a:moveTo>
                <a:lnTo>
                  <a:pt x="1450584" y="0"/>
                </a:lnTo>
                <a:lnTo>
                  <a:pt x="1450584" y="1679404"/>
                </a:lnTo>
                <a:lnTo>
                  <a:pt x="0" y="1679404"/>
                </a:lnTo>
                <a:lnTo>
                  <a:pt x="0" y="0"/>
                </a:lnTo>
                <a:close/>
              </a:path>
            </a:pathLst>
          </a:custGeom>
          <a:blipFill rotWithShape="1">
            <a:blip r:embed="rId6">
              <a:alphaModFix/>
            </a:blip>
            <a:stretch>
              <a:fillRect b="0" l="0" r="0" t="0"/>
            </a:stretch>
          </a:blipFill>
          <a:ln>
            <a:noFill/>
          </a:ln>
        </p:spPr>
      </p:sp>
      <p:sp>
        <p:nvSpPr>
          <p:cNvPr id="127" name="Google Shape;127;p3"/>
          <p:cNvSpPr txBox="1"/>
          <p:nvPr/>
        </p:nvSpPr>
        <p:spPr>
          <a:xfrm>
            <a:off x="-514727" y="765491"/>
            <a:ext cx="19317454" cy="1914794"/>
          </a:xfrm>
          <a:prstGeom prst="rect">
            <a:avLst/>
          </a:prstGeom>
          <a:noFill/>
          <a:ln>
            <a:noFill/>
          </a:ln>
        </p:spPr>
        <p:txBody>
          <a:bodyPr anchorCtr="0" anchor="t" bIns="0" lIns="0" spcFirstLastPara="1" rIns="0" wrap="square" tIns="0">
            <a:spAutoFit/>
          </a:bodyPr>
          <a:lstStyle/>
          <a:p>
            <a:pPr indent="0" lvl="0" marL="0" marR="0" rtl="0" algn="ctr">
              <a:lnSpc>
                <a:spcPct val="89998"/>
              </a:lnSpc>
              <a:spcBef>
                <a:spcPts val="0"/>
              </a:spcBef>
              <a:spcAft>
                <a:spcPts val="0"/>
              </a:spcAft>
              <a:buNone/>
            </a:pPr>
            <a:r>
              <a:rPr b="1" i="0" lang="en-US" sz="8019" u="none" cap="none" strike="noStrike">
                <a:solidFill>
                  <a:srgbClr val="000000"/>
                </a:solidFill>
                <a:latin typeface="Arial"/>
                <a:ea typeface="Arial"/>
                <a:cs typeface="Arial"/>
                <a:sym typeface="Arial"/>
              </a:rPr>
              <a:t>Goals </a:t>
            </a:r>
            <a:endParaRPr/>
          </a:p>
          <a:p>
            <a:pPr indent="0" lvl="0" marL="0" marR="0" rtl="0" algn="ctr">
              <a:lnSpc>
                <a:spcPct val="89998"/>
              </a:lnSpc>
              <a:spcBef>
                <a:spcPts val="0"/>
              </a:spcBef>
              <a:spcAft>
                <a:spcPts val="0"/>
              </a:spcAft>
              <a:buNone/>
            </a:pPr>
            <a:r>
              <a:t/>
            </a:r>
            <a:endParaRPr b="1" i="0" sz="8019" u="none" cap="none" strike="noStrike">
              <a:solidFill>
                <a:srgbClr val="000000"/>
              </a:solidFill>
              <a:latin typeface="Arial"/>
              <a:ea typeface="Arial"/>
              <a:cs typeface="Arial"/>
              <a:sym typeface="Arial"/>
            </a:endParaRPr>
          </a:p>
        </p:txBody>
      </p:sp>
      <p:sp>
        <p:nvSpPr>
          <p:cNvPr id="128" name="Google Shape;128;p3"/>
          <p:cNvSpPr txBox="1"/>
          <p:nvPr/>
        </p:nvSpPr>
        <p:spPr>
          <a:xfrm>
            <a:off x="471851" y="3345702"/>
            <a:ext cx="8484900" cy="5374800"/>
          </a:xfrm>
          <a:prstGeom prst="rect">
            <a:avLst/>
          </a:prstGeom>
          <a:noFill/>
          <a:ln>
            <a:noFill/>
          </a:ln>
        </p:spPr>
        <p:txBody>
          <a:bodyPr anchorCtr="0" anchor="t" bIns="0" lIns="0" spcFirstLastPara="1" rIns="0" wrap="square" tIns="0">
            <a:spAutoFit/>
          </a:bodyPr>
          <a:lstStyle/>
          <a:p>
            <a:pPr indent="0" lvl="0" marL="0" marR="0" rtl="0" algn="ctr">
              <a:lnSpc>
                <a:spcPct val="22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71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23848" lvl="1" marL="647698" marR="0" rtl="0" algn="just">
              <a:lnSpc>
                <a:spcPct val="103001"/>
              </a:lnSpc>
              <a:spcBef>
                <a:spcPts val="0"/>
              </a:spcBef>
              <a:spcAft>
                <a:spcPts val="0"/>
              </a:spcAft>
              <a:buClr>
                <a:srgbClr val="000000"/>
              </a:buClr>
              <a:buSzPts val="2999"/>
              <a:buFont typeface="Arial"/>
              <a:buChar char="•"/>
            </a:pPr>
            <a:r>
              <a:rPr b="1" i="0" lang="en-US" sz="2999" u="none" cap="none" strike="noStrike">
                <a:solidFill>
                  <a:srgbClr val="000000"/>
                </a:solidFill>
                <a:latin typeface="Padauk"/>
                <a:ea typeface="Padauk"/>
                <a:cs typeface="Padauk"/>
                <a:sym typeface="Padauk"/>
              </a:rPr>
              <a:t>Critical Analysis:</a:t>
            </a:r>
            <a:r>
              <a:rPr b="0" i="0" lang="en-US" sz="2999" u="none" cap="none" strike="noStrike">
                <a:solidFill>
                  <a:srgbClr val="000000"/>
                </a:solidFill>
                <a:latin typeface="Padauk"/>
                <a:ea typeface="Padauk"/>
                <a:cs typeface="Padauk"/>
                <a:sym typeface="Padauk"/>
              </a:rPr>
              <a:t> examine differences in media coverage of Clinton’s and Harris’s  campaigns, focusing on gender and racial stereotypes.</a:t>
            </a:r>
            <a:endParaRPr/>
          </a:p>
          <a:p>
            <a:pPr indent="0" lvl="0" marL="0" marR="0" rtl="0" algn="just">
              <a:lnSpc>
                <a:spcPct val="103001"/>
              </a:lnSpc>
              <a:spcBef>
                <a:spcPts val="0"/>
              </a:spcBef>
              <a:spcAft>
                <a:spcPts val="0"/>
              </a:spcAft>
              <a:buNone/>
            </a:pPr>
            <a:r>
              <a:t/>
            </a:r>
            <a:endParaRPr b="0" i="0" sz="2999" u="none" cap="none" strike="noStrike">
              <a:solidFill>
                <a:srgbClr val="000000"/>
              </a:solidFill>
              <a:latin typeface="Padauk"/>
              <a:ea typeface="Padauk"/>
              <a:cs typeface="Padauk"/>
              <a:sym typeface="Padauk"/>
            </a:endParaRPr>
          </a:p>
          <a:p>
            <a:pPr indent="-323848" lvl="1" marL="647698" marR="0" rtl="0" algn="just">
              <a:lnSpc>
                <a:spcPct val="103001"/>
              </a:lnSpc>
              <a:spcBef>
                <a:spcPts val="0"/>
              </a:spcBef>
              <a:spcAft>
                <a:spcPts val="0"/>
              </a:spcAft>
              <a:buClr>
                <a:srgbClr val="000000"/>
              </a:buClr>
              <a:buSzPts val="2999"/>
              <a:buFont typeface="Arial"/>
              <a:buChar char="•"/>
            </a:pPr>
            <a:r>
              <a:rPr b="1" lang="en-US" sz="2999">
                <a:latin typeface="Padauk"/>
                <a:ea typeface="Padauk"/>
                <a:cs typeface="Padauk"/>
                <a:sym typeface="Padauk"/>
              </a:rPr>
              <a:t>Comparison of equality</a:t>
            </a:r>
            <a:r>
              <a:rPr b="1" i="0" lang="en-US" sz="2999" u="none" cap="none" strike="noStrike">
                <a:solidFill>
                  <a:srgbClr val="000000"/>
                </a:solidFill>
                <a:latin typeface="Padauk"/>
                <a:ea typeface="Padauk"/>
                <a:cs typeface="Padauk"/>
                <a:sym typeface="Padauk"/>
              </a:rPr>
              <a:t>:</a:t>
            </a:r>
            <a:r>
              <a:rPr b="0" i="0" lang="en-US" sz="2999" u="none" cap="none" strike="noStrike">
                <a:solidFill>
                  <a:srgbClr val="000000"/>
                </a:solidFill>
                <a:latin typeface="Padauk"/>
                <a:ea typeface="Padauk"/>
                <a:cs typeface="Padauk"/>
                <a:sym typeface="Padauk"/>
              </a:rPr>
              <a:t> assess whether the representation of women in politics has become more equitable over time.</a:t>
            </a:r>
            <a:endParaRPr/>
          </a:p>
          <a:p>
            <a:pPr indent="0" lvl="0" marL="0" marR="0" rtl="0" algn="just">
              <a:lnSpc>
                <a:spcPct val="103001"/>
              </a:lnSpc>
              <a:spcBef>
                <a:spcPts val="0"/>
              </a:spcBef>
              <a:spcAft>
                <a:spcPts val="0"/>
              </a:spcAft>
              <a:buNone/>
            </a:pPr>
            <a:r>
              <a:t/>
            </a:r>
            <a:endParaRPr b="0" i="0" sz="2999" u="none" cap="none" strike="noStrike">
              <a:solidFill>
                <a:srgbClr val="000000"/>
              </a:solidFill>
              <a:latin typeface="Padauk"/>
              <a:ea typeface="Padauk"/>
              <a:cs typeface="Padauk"/>
              <a:sym typeface="Padauk"/>
            </a:endParaRPr>
          </a:p>
          <a:p>
            <a:pPr indent="0" lvl="0" marL="0" marR="0" rtl="0" algn="just">
              <a:lnSpc>
                <a:spcPct val="103001"/>
              </a:lnSpc>
              <a:spcBef>
                <a:spcPts val="0"/>
              </a:spcBef>
              <a:spcAft>
                <a:spcPts val="0"/>
              </a:spcAft>
              <a:buNone/>
            </a:pPr>
            <a:r>
              <a:t/>
            </a:r>
            <a:endParaRPr b="0" i="0" sz="2999" u="none" cap="none" strike="noStrike">
              <a:solidFill>
                <a:srgbClr val="000000"/>
              </a:solidFill>
              <a:latin typeface="Padauk"/>
              <a:ea typeface="Padauk"/>
              <a:cs typeface="Padauk"/>
              <a:sym typeface="Padauk"/>
            </a:endParaRPr>
          </a:p>
        </p:txBody>
      </p:sp>
      <p:sp>
        <p:nvSpPr>
          <p:cNvPr id="129" name="Google Shape;129;p3"/>
          <p:cNvSpPr txBox="1"/>
          <p:nvPr/>
        </p:nvSpPr>
        <p:spPr>
          <a:xfrm>
            <a:off x="9547332" y="2733988"/>
            <a:ext cx="8484900" cy="6325800"/>
          </a:xfrm>
          <a:prstGeom prst="rect">
            <a:avLst/>
          </a:prstGeom>
          <a:noFill/>
          <a:ln>
            <a:noFill/>
          </a:ln>
        </p:spPr>
        <p:txBody>
          <a:bodyPr anchorCtr="0" anchor="t" bIns="0" lIns="0" spcFirstLastPara="1" rIns="0" wrap="square" tIns="0">
            <a:spAutoFit/>
          </a:bodyPr>
          <a:lstStyle/>
          <a:p>
            <a:pPr indent="0" lvl="0" marL="0" marR="0" rtl="0" algn="ctr">
              <a:lnSpc>
                <a:spcPct val="22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71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71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23848" lvl="1" marL="647698" marR="0" rtl="0" algn="just">
              <a:lnSpc>
                <a:spcPct val="103001"/>
              </a:lnSpc>
              <a:spcBef>
                <a:spcPts val="0"/>
              </a:spcBef>
              <a:spcAft>
                <a:spcPts val="0"/>
              </a:spcAft>
              <a:buClr>
                <a:srgbClr val="000000"/>
              </a:buClr>
              <a:buSzPts val="2999"/>
              <a:buFont typeface="Arial"/>
              <a:buChar char="•"/>
            </a:pPr>
            <a:r>
              <a:rPr b="1" i="0" lang="en-US" sz="2999" u="none" cap="none" strike="noStrike">
                <a:solidFill>
                  <a:srgbClr val="000000"/>
                </a:solidFill>
                <a:latin typeface="Padauk"/>
                <a:ea typeface="Padauk"/>
                <a:cs typeface="Padauk"/>
                <a:sym typeface="Padauk"/>
              </a:rPr>
              <a:t>Intersectionality:</a:t>
            </a:r>
            <a:r>
              <a:rPr b="0" i="0" lang="en-US" sz="2999" u="none" cap="none" strike="noStrike">
                <a:solidFill>
                  <a:srgbClr val="000000"/>
                </a:solidFill>
                <a:latin typeface="Padauk"/>
                <a:ea typeface="Padauk"/>
                <a:cs typeface="Padauk"/>
                <a:sym typeface="Padauk"/>
              </a:rPr>
              <a:t> analyze how ethnic and gender identities shape public perceptions of the candidates.</a:t>
            </a:r>
            <a:endParaRPr/>
          </a:p>
          <a:p>
            <a:pPr indent="0" lvl="0" marL="0" marR="0" rtl="0" algn="just">
              <a:lnSpc>
                <a:spcPct val="103001"/>
              </a:lnSpc>
              <a:spcBef>
                <a:spcPts val="0"/>
              </a:spcBef>
              <a:spcAft>
                <a:spcPts val="0"/>
              </a:spcAft>
              <a:buNone/>
            </a:pPr>
            <a:r>
              <a:t/>
            </a:r>
            <a:endParaRPr b="0" i="0" sz="2999" u="none" cap="none" strike="noStrike">
              <a:solidFill>
                <a:srgbClr val="000000"/>
              </a:solidFill>
              <a:latin typeface="Padauk"/>
              <a:ea typeface="Padauk"/>
              <a:cs typeface="Padauk"/>
              <a:sym typeface="Padauk"/>
            </a:endParaRPr>
          </a:p>
          <a:p>
            <a:pPr indent="-323848" lvl="1" marL="647698" marR="0" rtl="0" algn="just">
              <a:lnSpc>
                <a:spcPct val="103001"/>
              </a:lnSpc>
              <a:spcBef>
                <a:spcPts val="0"/>
              </a:spcBef>
              <a:spcAft>
                <a:spcPts val="0"/>
              </a:spcAft>
              <a:buClr>
                <a:srgbClr val="000000"/>
              </a:buClr>
              <a:buSzPts val="2999"/>
              <a:buFont typeface="Arial"/>
              <a:buChar char="•"/>
            </a:pPr>
            <a:r>
              <a:rPr b="1" i="0" lang="en-US" sz="2999" u="none" cap="none" strike="noStrike">
                <a:solidFill>
                  <a:srgbClr val="000000"/>
                </a:solidFill>
                <a:latin typeface="Padauk"/>
                <a:ea typeface="Padauk"/>
                <a:cs typeface="Padauk"/>
                <a:sym typeface="Padauk"/>
              </a:rPr>
              <a:t>Awareness:</a:t>
            </a:r>
            <a:r>
              <a:rPr b="0" i="0" lang="en-US" sz="2999" u="none" cap="none" strike="noStrike">
                <a:solidFill>
                  <a:srgbClr val="000000"/>
                </a:solidFill>
                <a:latin typeface="Padauk"/>
                <a:ea typeface="Padauk"/>
                <a:cs typeface="Padauk"/>
                <a:sym typeface="Padauk"/>
              </a:rPr>
              <a:t> help to recognize and counter stereotypes and biases in media.</a:t>
            </a:r>
            <a:endParaRPr/>
          </a:p>
          <a:p>
            <a:pPr indent="0" lvl="0" marL="0" marR="0" rtl="0" algn="just">
              <a:lnSpc>
                <a:spcPct val="103001"/>
              </a:lnSpc>
              <a:spcBef>
                <a:spcPts val="0"/>
              </a:spcBef>
              <a:spcAft>
                <a:spcPts val="0"/>
              </a:spcAft>
              <a:buNone/>
            </a:pPr>
            <a:r>
              <a:t/>
            </a:r>
            <a:endParaRPr b="0" i="0" sz="2999" u="none" cap="none" strike="noStrike">
              <a:solidFill>
                <a:srgbClr val="000000"/>
              </a:solidFill>
              <a:latin typeface="Padauk"/>
              <a:ea typeface="Padauk"/>
              <a:cs typeface="Padauk"/>
              <a:sym typeface="Padauk"/>
            </a:endParaRPr>
          </a:p>
          <a:p>
            <a:pPr indent="-323848" lvl="1" marL="647698" marR="0" rtl="0" algn="just">
              <a:lnSpc>
                <a:spcPct val="103001"/>
              </a:lnSpc>
              <a:spcBef>
                <a:spcPts val="0"/>
              </a:spcBef>
              <a:spcAft>
                <a:spcPts val="0"/>
              </a:spcAft>
              <a:buClr>
                <a:srgbClr val="000000"/>
              </a:buClr>
              <a:buSzPts val="2999"/>
              <a:buFont typeface="Arial"/>
              <a:buChar char="•"/>
            </a:pPr>
            <a:r>
              <a:rPr b="1" i="0" lang="en-US" sz="2999" u="none" cap="none" strike="noStrike">
                <a:solidFill>
                  <a:srgbClr val="000000"/>
                </a:solidFill>
                <a:latin typeface="Padauk"/>
                <a:ea typeface="Padauk"/>
                <a:cs typeface="Padauk"/>
                <a:sym typeface="Padauk"/>
              </a:rPr>
              <a:t>Promoting Equity:</a:t>
            </a:r>
            <a:r>
              <a:rPr b="0" i="0" lang="en-US" sz="2999" u="none" cap="none" strike="noStrike">
                <a:solidFill>
                  <a:srgbClr val="000000"/>
                </a:solidFill>
                <a:latin typeface="Padauk"/>
                <a:ea typeface="Padauk"/>
                <a:cs typeface="Padauk"/>
                <a:sym typeface="Padauk"/>
              </a:rPr>
              <a:t> encourage more inclusive and impartial media narratives.</a:t>
            </a:r>
            <a:endParaRPr/>
          </a:p>
          <a:p>
            <a:pPr indent="0" lvl="0" marL="0" marR="0" rtl="0" algn="just">
              <a:lnSpc>
                <a:spcPct val="103001"/>
              </a:lnSpc>
              <a:spcBef>
                <a:spcPts val="0"/>
              </a:spcBef>
              <a:spcAft>
                <a:spcPts val="0"/>
              </a:spcAft>
              <a:buNone/>
            </a:pPr>
            <a:r>
              <a:t/>
            </a:r>
            <a:endParaRPr b="0" i="0" sz="2999" u="none" cap="none" strike="noStrike">
              <a:solidFill>
                <a:srgbClr val="000000"/>
              </a:solidFill>
              <a:latin typeface="Padauk"/>
              <a:ea typeface="Padauk"/>
              <a:cs typeface="Padauk"/>
              <a:sym typeface="Padau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2323"/>
        </a:solidFill>
      </p:bgPr>
    </p:bg>
    <p:spTree>
      <p:nvGrpSpPr>
        <p:cNvPr id="133" name="Shape 133"/>
        <p:cNvGrpSpPr/>
        <p:nvPr/>
      </p:nvGrpSpPr>
      <p:grpSpPr>
        <a:xfrm>
          <a:off x="0" y="0"/>
          <a:ext cx="0" cy="0"/>
          <a:chOff x="0" y="0"/>
          <a:chExt cx="0" cy="0"/>
        </a:xfrm>
      </p:grpSpPr>
      <p:grpSp>
        <p:nvGrpSpPr>
          <p:cNvPr id="134" name="Google Shape;134;p4"/>
          <p:cNvGrpSpPr/>
          <p:nvPr/>
        </p:nvGrpSpPr>
        <p:grpSpPr>
          <a:xfrm>
            <a:off x="-997120" y="2814172"/>
            <a:ext cx="19978358" cy="6246725"/>
            <a:chOff x="0" y="0"/>
            <a:chExt cx="45091756" cy="14099046"/>
          </a:xfrm>
        </p:grpSpPr>
        <p:sp>
          <p:nvSpPr>
            <p:cNvPr id="135" name="Google Shape;135;p4"/>
            <p:cNvSpPr/>
            <p:nvPr/>
          </p:nvSpPr>
          <p:spPr>
            <a:xfrm>
              <a:off x="31750" y="31750"/>
              <a:ext cx="45028256" cy="14035546"/>
            </a:xfrm>
            <a:custGeom>
              <a:rect b="b" l="l" r="r" t="t"/>
              <a:pathLst>
                <a:path extrusionOk="0" h="14035546" w="45028256">
                  <a:moveTo>
                    <a:pt x="44935549" y="14035546"/>
                  </a:moveTo>
                  <a:lnTo>
                    <a:pt x="92710" y="14035546"/>
                  </a:lnTo>
                  <a:cubicBezTo>
                    <a:pt x="41910" y="14035546"/>
                    <a:pt x="0" y="13993636"/>
                    <a:pt x="0" y="13942836"/>
                  </a:cubicBezTo>
                  <a:lnTo>
                    <a:pt x="0" y="92710"/>
                  </a:lnTo>
                  <a:cubicBezTo>
                    <a:pt x="0" y="41910"/>
                    <a:pt x="41910" y="0"/>
                    <a:pt x="92710" y="0"/>
                  </a:cubicBezTo>
                  <a:lnTo>
                    <a:pt x="44934277" y="0"/>
                  </a:lnTo>
                  <a:cubicBezTo>
                    <a:pt x="44985077" y="0"/>
                    <a:pt x="45026988" y="41910"/>
                    <a:pt x="45026988" y="92710"/>
                  </a:cubicBezTo>
                  <a:lnTo>
                    <a:pt x="45026988" y="13941566"/>
                  </a:lnTo>
                  <a:cubicBezTo>
                    <a:pt x="45028256" y="13993636"/>
                    <a:pt x="44986349" y="14035546"/>
                    <a:pt x="44935549" y="14035546"/>
                  </a:cubicBezTo>
                  <a:close/>
                </a:path>
              </a:pathLst>
            </a:custGeom>
            <a:solidFill>
              <a:srgbClr val="D64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0" y="0"/>
              <a:ext cx="45091756" cy="14099046"/>
            </a:xfrm>
            <a:custGeom>
              <a:rect b="b" l="l" r="r" t="t"/>
              <a:pathLst>
                <a:path extrusionOk="0" h="14099046" w="45091756">
                  <a:moveTo>
                    <a:pt x="44967299" y="59690"/>
                  </a:moveTo>
                  <a:cubicBezTo>
                    <a:pt x="45002856" y="59690"/>
                    <a:pt x="45032067" y="88900"/>
                    <a:pt x="45032067" y="124460"/>
                  </a:cubicBezTo>
                  <a:lnTo>
                    <a:pt x="45032067" y="13974586"/>
                  </a:lnTo>
                  <a:cubicBezTo>
                    <a:pt x="45032067" y="14010146"/>
                    <a:pt x="45002856" y="14039355"/>
                    <a:pt x="44967299" y="14039355"/>
                  </a:cubicBezTo>
                  <a:lnTo>
                    <a:pt x="124460" y="14039355"/>
                  </a:lnTo>
                  <a:cubicBezTo>
                    <a:pt x="88900" y="14039355"/>
                    <a:pt x="59690" y="14010146"/>
                    <a:pt x="59690" y="13974586"/>
                  </a:cubicBezTo>
                  <a:lnTo>
                    <a:pt x="59690" y="124460"/>
                  </a:lnTo>
                  <a:cubicBezTo>
                    <a:pt x="59690" y="88900"/>
                    <a:pt x="88900" y="59690"/>
                    <a:pt x="124460" y="59690"/>
                  </a:cubicBezTo>
                  <a:lnTo>
                    <a:pt x="44967299" y="59690"/>
                  </a:lnTo>
                  <a:moveTo>
                    <a:pt x="44967299" y="0"/>
                  </a:moveTo>
                  <a:lnTo>
                    <a:pt x="124460" y="0"/>
                  </a:lnTo>
                  <a:cubicBezTo>
                    <a:pt x="55880" y="0"/>
                    <a:pt x="0" y="55880"/>
                    <a:pt x="0" y="124460"/>
                  </a:cubicBezTo>
                  <a:lnTo>
                    <a:pt x="0" y="13974586"/>
                  </a:lnTo>
                  <a:cubicBezTo>
                    <a:pt x="0" y="14043166"/>
                    <a:pt x="55880" y="14099046"/>
                    <a:pt x="124460" y="14099046"/>
                  </a:cubicBezTo>
                  <a:lnTo>
                    <a:pt x="44967299" y="14099046"/>
                  </a:lnTo>
                  <a:cubicBezTo>
                    <a:pt x="45035877" y="14099046"/>
                    <a:pt x="45091756" y="14043166"/>
                    <a:pt x="45091756" y="13974586"/>
                  </a:cubicBezTo>
                  <a:lnTo>
                    <a:pt x="45091756" y="124460"/>
                  </a:lnTo>
                  <a:cubicBezTo>
                    <a:pt x="45091756" y="55880"/>
                    <a:pt x="45035877" y="0"/>
                    <a:pt x="44967299" y="0"/>
                  </a:cubicBezTo>
                  <a:close/>
                </a:path>
              </a:pathLst>
            </a:custGeom>
            <a:solidFill>
              <a:srgbClr val="D64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4"/>
          <p:cNvGrpSpPr/>
          <p:nvPr/>
        </p:nvGrpSpPr>
        <p:grpSpPr>
          <a:xfrm>
            <a:off x="-192551" y="9258300"/>
            <a:ext cx="18673102" cy="1245333"/>
            <a:chOff x="0" y="0"/>
            <a:chExt cx="44911026" cy="2995175"/>
          </a:xfrm>
        </p:grpSpPr>
        <p:sp>
          <p:nvSpPr>
            <p:cNvPr id="138" name="Google Shape;138;p4"/>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1525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4"/>
          <p:cNvSpPr/>
          <p:nvPr/>
        </p:nvSpPr>
        <p:spPr>
          <a:xfrm rot="518228">
            <a:off x="15986399" y="8891306"/>
            <a:ext cx="1942310" cy="1493812"/>
          </a:xfrm>
          <a:custGeom>
            <a:rect b="b" l="l" r="r" t="t"/>
            <a:pathLst>
              <a:path extrusionOk="0" h="1495566" w="1944590">
                <a:moveTo>
                  <a:pt x="0" y="0"/>
                </a:moveTo>
                <a:lnTo>
                  <a:pt x="1944590" y="0"/>
                </a:lnTo>
                <a:lnTo>
                  <a:pt x="1944590" y="1495566"/>
                </a:lnTo>
                <a:lnTo>
                  <a:pt x="0" y="1495566"/>
                </a:lnTo>
                <a:lnTo>
                  <a:pt x="0" y="0"/>
                </a:lnTo>
                <a:close/>
              </a:path>
            </a:pathLst>
          </a:custGeom>
          <a:blipFill rotWithShape="1">
            <a:blip r:embed="rId3">
              <a:alphaModFix/>
            </a:blip>
            <a:stretch>
              <a:fillRect b="0" l="0" r="0" t="0"/>
            </a:stretch>
          </a:blipFill>
          <a:ln>
            <a:noFill/>
          </a:ln>
        </p:spPr>
      </p:sp>
      <p:sp>
        <p:nvSpPr>
          <p:cNvPr id="141" name="Google Shape;141;p4"/>
          <p:cNvSpPr/>
          <p:nvPr/>
        </p:nvSpPr>
        <p:spPr>
          <a:xfrm>
            <a:off x="7229604" y="3252583"/>
            <a:ext cx="4312145" cy="2339339"/>
          </a:xfrm>
          <a:custGeom>
            <a:rect b="b" l="l" r="r" t="t"/>
            <a:pathLst>
              <a:path extrusionOk="0" h="2339339" w="4312145">
                <a:moveTo>
                  <a:pt x="0" y="0"/>
                </a:moveTo>
                <a:lnTo>
                  <a:pt x="4312145" y="0"/>
                </a:lnTo>
                <a:lnTo>
                  <a:pt x="4312145" y="2339339"/>
                </a:lnTo>
                <a:lnTo>
                  <a:pt x="0" y="2339339"/>
                </a:lnTo>
                <a:lnTo>
                  <a:pt x="0" y="0"/>
                </a:lnTo>
                <a:close/>
              </a:path>
            </a:pathLst>
          </a:custGeom>
          <a:blipFill rotWithShape="1">
            <a:blip r:embed="rId4">
              <a:alphaModFix/>
            </a:blip>
            <a:stretch>
              <a:fillRect b="0" l="0" r="0" t="0"/>
            </a:stretch>
          </a:blipFill>
          <a:ln>
            <a:noFill/>
          </a:ln>
        </p:spPr>
      </p:sp>
      <p:sp>
        <p:nvSpPr>
          <p:cNvPr id="142" name="Google Shape;142;p4"/>
          <p:cNvSpPr/>
          <p:nvPr/>
        </p:nvSpPr>
        <p:spPr>
          <a:xfrm>
            <a:off x="7229604" y="6402838"/>
            <a:ext cx="4418222" cy="1667879"/>
          </a:xfrm>
          <a:custGeom>
            <a:rect b="b" l="l" r="r" t="t"/>
            <a:pathLst>
              <a:path extrusionOk="0" h="1667879" w="4418222">
                <a:moveTo>
                  <a:pt x="0" y="0"/>
                </a:moveTo>
                <a:lnTo>
                  <a:pt x="4418222" y="0"/>
                </a:lnTo>
                <a:lnTo>
                  <a:pt x="4418222" y="1667879"/>
                </a:lnTo>
                <a:lnTo>
                  <a:pt x="0" y="1667879"/>
                </a:lnTo>
                <a:lnTo>
                  <a:pt x="0" y="0"/>
                </a:lnTo>
                <a:close/>
              </a:path>
            </a:pathLst>
          </a:custGeom>
          <a:blipFill rotWithShape="1">
            <a:blip r:embed="rId5">
              <a:alphaModFix/>
            </a:blip>
            <a:stretch>
              <a:fillRect b="0" l="0" r="0" t="0"/>
            </a:stretch>
          </a:blipFill>
          <a:ln>
            <a:noFill/>
          </a:ln>
        </p:spPr>
      </p:sp>
      <p:sp>
        <p:nvSpPr>
          <p:cNvPr id="143" name="Google Shape;143;p4"/>
          <p:cNvSpPr/>
          <p:nvPr/>
        </p:nvSpPr>
        <p:spPr>
          <a:xfrm>
            <a:off x="16663227" y="123825"/>
            <a:ext cx="1548573" cy="1217565"/>
          </a:xfrm>
          <a:custGeom>
            <a:rect b="b" l="l" r="r" t="t"/>
            <a:pathLst>
              <a:path extrusionOk="0" h="1217565" w="1548573">
                <a:moveTo>
                  <a:pt x="0" y="0"/>
                </a:moveTo>
                <a:lnTo>
                  <a:pt x="1548573" y="0"/>
                </a:lnTo>
                <a:lnTo>
                  <a:pt x="1548573" y="1217565"/>
                </a:lnTo>
                <a:lnTo>
                  <a:pt x="0" y="1217565"/>
                </a:lnTo>
                <a:lnTo>
                  <a:pt x="0" y="0"/>
                </a:lnTo>
                <a:close/>
              </a:path>
            </a:pathLst>
          </a:custGeom>
          <a:blipFill rotWithShape="1">
            <a:blip r:embed="rId6">
              <a:alphaModFix/>
            </a:blip>
            <a:stretch>
              <a:fillRect b="0" l="0" r="0" t="0"/>
            </a:stretch>
          </a:blipFill>
          <a:ln>
            <a:noFill/>
          </a:ln>
        </p:spPr>
      </p:sp>
      <p:sp>
        <p:nvSpPr>
          <p:cNvPr id="144" name="Google Shape;144;p4"/>
          <p:cNvSpPr txBox="1"/>
          <p:nvPr/>
        </p:nvSpPr>
        <p:spPr>
          <a:xfrm>
            <a:off x="-514727" y="765491"/>
            <a:ext cx="19317454" cy="1914794"/>
          </a:xfrm>
          <a:prstGeom prst="rect">
            <a:avLst/>
          </a:prstGeom>
          <a:noFill/>
          <a:ln>
            <a:noFill/>
          </a:ln>
        </p:spPr>
        <p:txBody>
          <a:bodyPr anchorCtr="0" anchor="t" bIns="0" lIns="0" spcFirstLastPara="1" rIns="0" wrap="square" tIns="0">
            <a:spAutoFit/>
          </a:bodyPr>
          <a:lstStyle/>
          <a:p>
            <a:pPr indent="0" lvl="0" marL="0" marR="0" rtl="0" algn="ctr">
              <a:lnSpc>
                <a:spcPct val="89998"/>
              </a:lnSpc>
              <a:spcBef>
                <a:spcPts val="0"/>
              </a:spcBef>
              <a:spcAft>
                <a:spcPts val="0"/>
              </a:spcAft>
              <a:buNone/>
            </a:pPr>
            <a:r>
              <a:rPr b="1" i="0" lang="en-US" sz="8019" u="none" cap="none" strike="noStrike">
                <a:solidFill>
                  <a:srgbClr val="000000"/>
                </a:solidFill>
                <a:latin typeface="Arial"/>
                <a:ea typeface="Arial"/>
                <a:cs typeface="Arial"/>
                <a:sym typeface="Arial"/>
              </a:rPr>
              <a:t>Target Audience</a:t>
            </a:r>
            <a:endParaRPr/>
          </a:p>
          <a:p>
            <a:pPr indent="0" lvl="0" marL="0" marR="0" rtl="0" algn="ctr">
              <a:lnSpc>
                <a:spcPct val="89998"/>
              </a:lnSpc>
              <a:spcBef>
                <a:spcPts val="0"/>
              </a:spcBef>
              <a:spcAft>
                <a:spcPts val="0"/>
              </a:spcAft>
              <a:buNone/>
            </a:pPr>
            <a:r>
              <a:t/>
            </a:r>
            <a:endParaRPr b="1" i="0" sz="8019" u="none" cap="none" strike="noStrike">
              <a:solidFill>
                <a:srgbClr val="000000"/>
              </a:solidFill>
              <a:latin typeface="Arial"/>
              <a:ea typeface="Arial"/>
              <a:cs typeface="Arial"/>
              <a:sym typeface="Arial"/>
            </a:endParaRPr>
          </a:p>
        </p:txBody>
      </p:sp>
      <p:sp>
        <p:nvSpPr>
          <p:cNvPr id="145" name="Google Shape;145;p4"/>
          <p:cNvSpPr txBox="1"/>
          <p:nvPr/>
        </p:nvSpPr>
        <p:spPr>
          <a:xfrm>
            <a:off x="836200" y="2609925"/>
            <a:ext cx="5765700" cy="3599700"/>
          </a:xfrm>
          <a:prstGeom prst="rect">
            <a:avLst/>
          </a:prstGeom>
          <a:noFill/>
          <a:ln>
            <a:noFill/>
          </a:ln>
        </p:spPr>
        <p:txBody>
          <a:bodyPr anchorCtr="0" anchor="t" bIns="0" lIns="0" spcFirstLastPara="1" rIns="0" wrap="square" tIns="0">
            <a:spAutoFit/>
          </a:bodyPr>
          <a:lstStyle/>
          <a:p>
            <a:pPr indent="0" lvl="0" marL="0" marR="0" rtl="0" algn="ctr">
              <a:lnSpc>
                <a:spcPct val="22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79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79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3000"/>
              </a:lnSpc>
              <a:spcBef>
                <a:spcPts val="0"/>
              </a:spcBef>
              <a:spcAft>
                <a:spcPts val="0"/>
              </a:spcAft>
              <a:buNone/>
            </a:pPr>
            <a:r>
              <a:rPr b="0" i="0" lang="en-US" sz="3133" u="none" cap="none" strike="noStrike">
                <a:solidFill>
                  <a:srgbClr val="000000"/>
                </a:solidFill>
                <a:latin typeface="Padauk"/>
                <a:ea typeface="Padauk"/>
                <a:cs typeface="Padauk"/>
                <a:sym typeface="Padauk"/>
              </a:rPr>
              <a:t>Aspiring media professionals who will shape future narratives.</a:t>
            </a:r>
            <a:endParaRPr/>
          </a:p>
          <a:p>
            <a:pPr indent="0" lvl="0" marL="0" marR="0" rtl="0" algn="just">
              <a:lnSpc>
                <a:spcPct val="103000"/>
              </a:lnSpc>
              <a:spcBef>
                <a:spcPts val="0"/>
              </a:spcBef>
              <a:spcAft>
                <a:spcPts val="0"/>
              </a:spcAft>
              <a:buNone/>
            </a:pPr>
            <a:r>
              <a:t/>
            </a:r>
            <a:endParaRPr b="0" i="0" sz="3133" u="none" cap="none" strike="noStrike">
              <a:solidFill>
                <a:srgbClr val="000000"/>
              </a:solidFill>
              <a:latin typeface="Padauk"/>
              <a:ea typeface="Padauk"/>
              <a:cs typeface="Padauk"/>
              <a:sym typeface="Padauk"/>
            </a:endParaRPr>
          </a:p>
          <a:p>
            <a:pPr indent="0" lvl="0" marL="0" marR="0" rtl="0" algn="just">
              <a:lnSpc>
                <a:spcPct val="103000"/>
              </a:lnSpc>
              <a:spcBef>
                <a:spcPts val="0"/>
              </a:spcBef>
              <a:spcAft>
                <a:spcPts val="0"/>
              </a:spcAft>
              <a:buNone/>
            </a:pPr>
            <a:r>
              <a:t/>
            </a:r>
            <a:endParaRPr b="0" i="0" sz="3133" u="none" cap="none" strike="noStrike">
              <a:solidFill>
                <a:srgbClr val="000000"/>
              </a:solidFill>
              <a:latin typeface="Padauk"/>
              <a:ea typeface="Padauk"/>
              <a:cs typeface="Padauk"/>
              <a:sym typeface="Padauk"/>
            </a:endParaRPr>
          </a:p>
        </p:txBody>
      </p:sp>
      <p:sp>
        <p:nvSpPr>
          <p:cNvPr id="146" name="Google Shape;146;p4"/>
          <p:cNvSpPr txBox="1"/>
          <p:nvPr/>
        </p:nvSpPr>
        <p:spPr>
          <a:xfrm>
            <a:off x="816975" y="6402850"/>
            <a:ext cx="6052200" cy="1972500"/>
          </a:xfrm>
          <a:prstGeom prst="rect">
            <a:avLst/>
          </a:prstGeom>
          <a:noFill/>
          <a:ln>
            <a:noFill/>
          </a:ln>
        </p:spPr>
        <p:txBody>
          <a:bodyPr anchorCtr="0" anchor="t" bIns="0" lIns="0" spcFirstLastPara="1" rIns="0" wrap="square" tIns="0">
            <a:spAutoFit/>
          </a:bodyPr>
          <a:lstStyle/>
          <a:p>
            <a:pPr indent="0" lvl="0" marL="0" marR="0" rtl="0" algn="just">
              <a:lnSpc>
                <a:spcPct val="103000"/>
              </a:lnSpc>
              <a:spcBef>
                <a:spcPts val="0"/>
              </a:spcBef>
              <a:spcAft>
                <a:spcPts val="0"/>
              </a:spcAft>
              <a:buNone/>
            </a:pPr>
            <a:r>
              <a:rPr b="0" i="0" lang="en-US" sz="3133" u="none" cap="none" strike="noStrike">
                <a:solidFill>
                  <a:srgbClr val="000000"/>
                </a:solidFill>
                <a:latin typeface="Padauk"/>
                <a:ea typeface="Padauk"/>
                <a:cs typeface="Padauk"/>
                <a:sym typeface="Padauk"/>
              </a:rPr>
              <a:t>Individuals responsible for reporting and framing stories in an inclusive and unbiased manner.</a:t>
            </a:r>
            <a:endParaRPr/>
          </a:p>
          <a:p>
            <a:pPr indent="0" lvl="0" marL="0" marR="0" rtl="0" algn="just">
              <a:lnSpc>
                <a:spcPct val="103000"/>
              </a:lnSpc>
              <a:spcBef>
                <a:spcPts val="0"/>
              </a:spcBef>
              <a:spcAft>
                <a:spcPts val="0"/>
              </a:spcAft>
              <a:buNone/>
            </a:pPr>
            <a:r>
              <a:t/>
            </a:r>
            <a:endParaRPr b="0" i="0" sz="3133" u="none" cap="none" strike="noStrike">
              <a:solidFill>
                <a:srgbClr val="000000"/>
              </a:solidFill>
              <a:latin typeface="Padauk"/>
              <a:ea typeface="Padauk"/>
              <a:cs typeface="Padauk"/>
              <a:sym typeface="Padauk"/>
            </a:endParaRPr>
          </a:p>
        </p:txBody>
      </p:sp>
      <p:sp>
        <p:nvSpPr>
          <p:cNvPr id="147" name="Google Shape;147;p4"/>
          <p:cNvSpPr txBox="1"/>
          <p:nvPr/>
        </p:nvSpPr>
        <p:spPr>
          <a:xfrm>
            <a:off x="456550" y="3593625"/>
            <a:ext cx="5765700" cy="482100"/>
          </a:xfrm>
          <a:prstGeom prst="rect">
            <a:avLst/>
          </a:prstGeom>
          <a:noFill/>
          <a:ln>
            <a:noFill/>
          </a:ln>
        </p:spPr>
        <p:txBody>
          <a:bodyPr anchorCtr="0" anchor="t" bIns="0" lIns="0" spcFirstLastPara="1" rIns="0" wrap="square" tIns="0">
            <a:spAutoFit/>
          </a:bodyPr>
          <a:lstStyle/>
          <a:p>
            <a:pPr indent="-338295" lvl="1" marL="676591" marR="0" rtl="0" algn="just">
              <a:lnSpc>
                <a:spcPct val="103000"/>
              </a:lnSpc>
              <a:spcBef>
                <a:spcPts val="0"/>
              </a:spcBef>
              <a:spcAft>
                <a:spcPts val="0"/>
              </a:spcAft>
              <a:buClr>
                <a:srgbClr val="000000"/>
              </a:buClr>
              <a:buSzPts val="3133"/>
              <a:buFont typeface="Arial"/>
              <a:buChar char="•"/>
            </a:pPr>
            <a:r>
              <a:rPr b="1" i="0" lang="en-US" sz="3133" u="none" cap="none" strike="noStrike">
                <a:solidFill>
                  <a:srgbClr val="000000"/>
                </a:solidFill>
                <a:latin typeface="Padauk"/>
                <a:ea typeface="Padauk"/>
                <a:cs typeface="Padauk"/>
                <a:sym typeface="Padauk"/>
              </a:rPr>
              <a:t>Communication students: </a:t>
            </a:r>
            <a:endParaRPr/>
          </a:p>
        </p:txBody>
      </p:sp>
      <p:sp>
        <p:nvSpPr>
          <p:cNvPr id="148" name="Google Shape;148;p4"/>
          <p:cNvSpPr txBox="1"/>
          <p:nvPr/>
        </p:nvSpPr>
        <p:spPr>
          <a:xfrm>
            <a:off x="456552" y="5835200"/>
            <a:ext cx="4861200" cy="482100"/>
          </a:xfrm>
          <a:prstGeom prst="rect">
            <a:avLst/>
          </a:prstGeom>
          <a:noFill/>
          <a:ln>
            <a:noFill/>
          </a:ln>
        </p:spPr>
        <p:txBody>
          <a:bodyPr anchorCtr="0" anchor="t" bIns="0" lIns="0" spcFirstLastPara="1" rIns="0" wrap="square" tIns="0">
            <a:spAutoFit/>
          </a:bodyPr>
          <a:lstStyle/>
          <a:p>
            <a:pPr indent="-338295" lvl="1" marL="676591" marR="0" rtl="0" algn="just">
              <a:lnSpc>
                <a:spcPct val="103000"/>
              </a:lnSpc>
              <a:spcBef>
                <a:spcPts val="0"/>
              </a:spcBef>
              <a:spcAft>
                <a:spcPts val="0"/>
              </a:spcAft>
              <a:buClr>
                <a:srgbClr val="000000"/>
              </a:buClr>
              <a:buSzPts val="3133"/>
              <a:buFont typeface="Arial"/>
              <a:buChar char="•"/>
            </a:pPr>
            <a:r>
              <a:rPr b="1" i="0" lang="en-US" sz="3133" u="none" cap="none" strike="noStrike">
                <a:solidFill>
                  <a:srgbClr val="000000"/>
                </a:solidFill>
                <a:latin typeface="Padauk"/>
                <a:ea typeface="Padauk"/>
                <a:cs typeface="Padauk"/>
                <a:sym typeface="Padauk"/>
              </a:rPr>
              <a:t>Future journalists:</a:t>
            </a:r>
            <a:endParaRPr/>
          </a:p>
        </p:txBody>
      </p:sp>
      <p:sp>
        <p:nvSpPr>
          <p:cNvPr id="149" name="Google Shape;149;p4"/>
          <p:cNvSpPr txBox="1"/>
          <p:nvPr/>
        </p:nvSpPr>
        <p:spPr>
          <a:xfrm>
            <a:off x="12169438" y="3168340"/>
            <a:ext cx="5515200" cy="5449500"/>
          </a:xfrm>
          <a:prstGeom prst="rect">
            <a:avLst/>
          </a:prstGeom>
          <a:noFill/>
          <a:ln>
            <a:noFill/>
          </a:ln>
        </p:spPr>
        <p:txBody>
          <a:bodyPr anchorCtr="0" anchor="t" bIns="0" lIns="0" spcFirstLastPara="1" rIns="0" wrap="square" tIns="0">
            <a:spAutoFit/>
          </a:bodyPr>
          <a:lstStyle/>
          <a:p>
            <a:pPr indent="0" lvl="0" marL="0" marR="0" rtl="0" algn="just">
              <a:lnSpc>
                <a:spcPct val="103000"/>
              </a:lnSpc>
              <a:spcBef>
                <a:spcPts val="0"/>
              </a:spcBef>
              <a:spcAft>
                <a:spcPts val="0"/>
              </a:spcAft>
              <a:buNone/>
            </a:pPr>
            <a:r>
              <a:rPr b="0" i="0" lang="en-US" sz="3133" u="none" cap="none" strike="noStrike">
                <a:solidFill>
                  <a:srgbClr val="000000"/>
                </a:solidFill>
                <a:latin typeface="Padauk"/>
                <a:ea typeface="Padauk"/>
                <a:cs typeface="Padauk"/>
                <a:sym typeface="Padauk"/>
              </a:rPr>
              <a:t>This project emphasizes the importance of:</a:t>
            </a:r>
            <a:endParaRPr/>
          </a:p>
          <a:p>
            <a:pPr indent="0" lvl="0" marL="0" marR="0" rtl="0" algn="just">
              <a:lnSpc>
                <a:spcPct val="103000"/>
              </a:lnSpc>
              <a:spcBef>
                <a:spcPts val="0"/>
              </a:spcBef>
              <a:spcAft>
                <a:spcPts val="0"/>
              </a:spcAft>
              <a:buNone/>
            </a:pPr>
            <a:r>
              <a:t/>
            </a:r>
            <a:endParaRPr b="0" i="0" sz="3133" u="none" cap="none" strike="noStrike">
              <a:solidFill>
                <a:srgbClr val="000000"/>
              </a:solidFill>
              <a:latin typeface="Padauk"/>
              <a:ea typeface="Padauk"/>
              <a:cs typeface="Padauk"/>
              <a:sym typeface="Padauk"/>
            </a:endParaRPr>
          </a:p>
          <a:p>
            <a:pPr indent="-338295" lvl="1" marL="676591" marR="0" rtl="0" algn="just">
              <a:lnSpc>
                <a:spcPct val="103000"/>
              </a:lnSpc>
              <a:spcBef>
                <a:spcPts val="0"/>
              </a:spcBef>
              <a:spcAft>
                <a:spcPts val="0"/>
              </a:spcAft>
              <a:buClr>
                <a:srgbClr val="000000"/>
              </a:buClr>
              <a:buSzPts val="3133"/>
              <a:buFont typeface="Arial"/>
              <a:buChar char="•"/>
            </a:pPr>
            <a:r>
              <a:rPr b="0" i="0" lang="en-US" sz="3133" u="none" cap="none" strike="noStrike">
                <a:solidFill>
                  <a:srgbClr val="000000"/>
                </a:solidFill>
                <a:latin typeface="Padauk"/>
                <a:ea typeface="Padauk"/>
                <a:cs typeface="Padauk"/>
                <a:sym typeface="Padauk"/>
              </a:rPr>
              <a:t>raising awareness about media biases, </a:t>
            </a:r>
            <a:endParaRPr/>
          </a:p>
          <a:p>
            <a:pPr indent="-338295" lvl="1" marL="676591" marR="0" rtl="0" algn="just">
              <a:lnSpc>
                <a:spcPct val="103000"/>
              </a:lnSpc>
              <a:spcBef>
                <a:spcPts val="0"/>
              </a:spcBef>
              <a:spcAft>
                <a:spcPts val="0"/>
              </a:spcAft>
              <a:buClr>
                <a:srgbClr val="000000"/>
              </a:buClr>
              <a:buSzPts val="3133"/>
              <a:buFont typeface="Arial"/>
              <a:buChar char="•"/>
            </a:pPr>
            <a:r>
              <a:rPr b="0" i="0" lang="en-US" sz="3133" u="none" cap="none" strike="noStrike">
                <a:solidFill>
                  <a:srgbClr val="000000"/>
                </a:solidFill>
                <a:latin typeface="Padauk"/>
                <a:ea typeface="Padauk"/>
                <a:cs typeface="Padauk"/>
                <a:sym typeface="Padauk"/>
              </a:rPr>
              <a:t>promoting inclusive storytelling, </a:t>
            </a:r>
            <a:endParaRPr/>
          </a:p>
          <a:p>
            <a:pPr indent="-338295" lvl="1" marL="676591" marR="0" rtl="0" algn="just">
              <a:lnSpc>
                <a:spcPct val="103000"/>
              </a:lnSpc>
              <a:spcBef>
                <a:spcPts val="0"/>
              </a:spcBef>
              <a:spcAft>
                <a:spcPts val="0"/>
              </a:spcAft>
              <a:buClr>
                <a:srgbClr val="000000"/>
              </a:buClr>
              <a:buSzPts val="3133"/>
              <a:buFont typeface="Arial"/>
              <a:buChar char="•"/>
            </a:pPr>
            <a:r>
              <a:rPr b="0" i="0" lang="en-US" sz="3133" u="none" cap="none" strike="noStrike">
                <a:solidFill>
                  <a:srgbClr val="000000"/>
                </a:solidFill>
                <a:latin typeface="Padauk"/>
                <a:ea typeface="Padauk"/>
                <a:cs typeface="Padauk"/>
                <a:sym typeface="Padauk"/>
              </a:rPr>
              <a:t>shaping narratives that respect diversity;</a:t>
            </a:r>
            <a:endParaRPr/>
          </a:p>
          <a:p>
            <a:pPr indent="-338295" lvl="1" marL="676591" marR="0" rtl="0" algn="just">
              <a:lnSpc>
                <a:spcPct val="103000"/>
              </a:lnSpc>
              <a:spcBef>
                <a:spcPts val="0"/>
              </a:spcBef>
              <a:spcAft>
                <a:spcPts val="0"/>
              </a:spcAft>
              <a:buClr>
                <a:srgbClr val="000000"/>
              </a:buClr>
              <a:buSzPts val="3133"/>
              <a:buFont typeface="Arial"/>
              <a:buChar char="•"/>
            </a:pPr>
            <a:r>
              <a:rPr b="0" i="0" lang="en-US" sz="3133" u="none" cap="none" strike="noStrike">
                <a:solidFill>
                  <a:srgbClr val="000000"/>
                </a:solidFill>
                <a:latin typeface="Padauk"/>
                <a:ea typeface="Padauk"/>
                <a:cs typeface="Padauk"/>
                <a:sym typeface="Padauk"/>
              </a:rPr>
              <a:t>To contribute to a healthier, democratic public discourse.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8262"/>
        </a:solidFill>
      </p:bgPr>
    </p:bg>
    <p:spTree>
      <p:nvGrpSpPr>
        <p:cNvPr id="153" name="Shape 153"/>
        <p:cNvGrpSpPr/>
        <p:nvPr/>
      </p:nvGrpSpPr>
      <p:grpSpPr>
        <a:xfrm>
          <a:off x="0" y="0"/>
          <a:ext cx="0" cy="0"/>
          <a:chOff x="0" y="0"/>
          <a:chExt cx="0" cy="0"/>
        </a:xfrm>
      </p:grpSpPr>
      <p:grpSp>
        <p:nvGrpSpPr>
          <p:cNvPr id="154" name="Google Shape;154;p5"/>
          <p:cNvGrpSpPr/>
          <p:nvPr/>
        </p:nvGrpSpPr>
        <p:grpSpPr>
          <a:xfrm>
            <a:off x="-192551" y="9258300"/>
            <a:ext cx="18673102" cy="1245333"/>
            <a:chOff x="0" y="0"/>
            <a:chExt cx="44911026" cy="2995175"/>
          </a:xfrm>
        </p:grpSpPr>
        <p:sp>
          <p:nvSpPr>
            <p:cNvPr id="155" name="Google Shape;155;p5"/>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5"/>
          <p:cNvGrpSpPr/>
          <p:nvPr/>
        </p:nvGrpSpPr>
        <p:grpSpPr>
          <a:xfrm>
            <a:off x="2363685" y="1703548"/>
            <a:ext cx="13560630" cy="6879904"/>
            <a:chOff x="0" y="0"/>
            <a:chExt cx="32225875" cy="16349604"/>
          </a:xfrm>
        </p:grpSpPr>
        <p:sp>
          <p:nvSpPr>
            <p:cNvPr id="158" name="Google Shape;158;p5"/>
            <p:cNvSpPr/>
            <p:nvPr/>
          </p:nvSpPr>
          <p:spPr>
            <a:xfrm>
              <a:off x="31750" y="31750"/>
              <a:ext cx="32162375" cy="16286104"/>
            </a:xfrm>
            <a:custGeom>
              <a:rect b="b" l="l" r="r" t="t"/>
              <a:pathLst>
                <a:path extrusionOk="0" h="16286104" w="32162375">
                  <a:moveTo>
                    <a:pt x="32069664" y="16286104"/>
                  </a:moveTo>
                  <a:lnTo>
                    <a:pt x="92710" y="16286104"/>
                  </a:lnTo>
                  <a:cubicBezTo>
                    <a:pt x="41910" y="16286104"/>
                    <a:pt x="0" y="16244193"/>
                    <a:pt x="0" y="16193393"/>
                  </a:cubicBezTo>
                  <a:lnTo>
                    <a:pt x="0" y="92710"/>
                  </a:lnTo>
                  <a:cubicBezTo>
                    <a:pt x="0" y="41910"/>
                    <a:pt x="41910" y="0"/>
                    <a:pt x="92710" y="0"/>
                  </a:cubicBezTo>
                  <a:lnTo>
                    <a:pt x="32068396" y="0"/>
                  </a:lnTo>
                  <a:cubicBezTo>
                    <a:pt x="32119196" y="0"/>
                    <a:pt x="32161104" y="41910"/>
                    <a:pt x="32161104" y="92710"/>
                  </a:cubicBezTo>
                  <a:lnTo>
                    <a:pt x="32161104" y="16192123"/>
                  </a:lnTo>
                  <a:cubicBezTo>
                    <a:pt x="32162375" y="16244193"/>
                    <a:pt x="32120464" y="16286104"/>
                    <a:pt x="32069664" y="16286104"/>
                  </a:cubicBezTo>
                  <a:close/>
                </a:path>
              </a:pathLst>
            </a:custGeom>
            <a:solidFill>
              <a:srgbClr val="A6E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0" y="0"/>
              <a:ext cx="32225875" cy="16349604"/>
            </a:xfrm>
            <a:custGeom>
              <a:rect b="b" l="l" r="r" t="t"/>
              <a:pathLst>
                <a:path extrusionOk="0" h="16349604" w="32225875">
                  <a:moveTo>
                    <a:pt x="32101414" y="59690"/>
                  </a:moveTo>
                  <a:cubicBezTo>
                    <a:pt x="32136975" y="59690"/>
                    <a:pt x="32166185" y="88900"/>
                    <a:pt x="32166185" y="124460"/>
                  </a:cubicBezTo>
                  <a:lnTo>
                    <a:pt x="32166185" y="16225143"/>
                  </a:lnTo>
                  <a:cubicBezTo>
                    <a:pt x="32166185" y="16260704"/>
                    <a:pt x="32136975" y="16289913"/>
                    <a:pt x="32101414" y="16289913"/>
                  </a:cubicBezTo>
                  <a:lnTo>
                    <a:pt x="124460" y="16289913"/>
                  </a:lnTo>
                  <a:cubicBezTo>
                    <a:pt x="88900" y="16289913"/>
                    <a:pt x="59690" y="16260704"/>
                    <a:pt x="59690" y="16225143"/>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6225143"/>
                  </a:lnTo>
                  <a:cubicBezTo>
                    <a:pt x="0" y="16293723"/>
                    <a:pt x="55880" y="16349604"/>
                    <a:pt x="124460" y="16349604"/>
                  </a:cubicBezTo>
                  <a:lnTo>
                    <a:pt x="32101414" y="16349604"/>
                  </a:lnTo>
                  <a:cubicBezTo>
                    <a:pt x="32169996" y="16349604"/>
                    <a:pt x="32225875" y="16293723"/>
                    <a:pt x="32225875" y="16225143"/>
                  </a:cubicBezTo>
                  <a:lnTo>
                    <a:pt x="32225875" y="124460"/>
                  </a:lnTo>
                  <a:cubicBezTo>
                    <a:pt x="32225875" y="55880"/>
                    <a:pt x="32169996" y="0"/>
                    <a:pt x="32101414" y="0"/>
                  </a:cubicBezTo>
                  <a:close/>
                </a:path>
              </a:pathLst>
            </a:custGeom>
            <a:solidFill>
              <a:srgbClr val="A3E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5"/>
          <p:cNvSpPr txBox="1"/>
          <p:nvPr/>
        </p:nvSpPr>
        <p:spPr>
          <a:xfrm>
            <a:off x="3482701" y="3585954"/>
            <a:ext cx="11322600" cy="5559600"/>
          </a:xfrm>
          <a:prstGeom prst="rect">
            <a:avLst/>
          </a:prstGeom>
          <a:noFill/>
          <a:ln>
            <a:noFill/>
          </a:ln>
        </p:spPr>
        <p:txBody>
          <a:bodyPr anchorCtr="0" anchor="t" bIns="0" lIns="0" spcFirstLastPara="1" rIns="0" wrap="square" tIns="0">
            <a:spAutoFit/>
          </a:bodyPr>
          <a:lstStyle/>
          <a:p>
            <a:pPr indent="-320612" lvl="1" marL="641223" marR="0" rtl="0" algn="l">
              <a:lnSpc>
                <a:spcPct val="115993"/>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Data collection through a comparative analysis of articles published in major American political newspapers which represent a range of editorial perspectives. </a:t>
            </a:r>
            <a:endParaRPr/>
          </a:p>
          <a:p>
            <a:pPr indent="-320612" lvl="1" marL="641223" marR="0" rtl="0" algn="l">
              <a:lnSpc>
                <a:spcPct val="115993"/>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Articles were chosen only from a one month time period for both candidacies: October 1-31, 2016 and October 1-31, 2024. </a:t>
            </a:r>
            <a:endParaRPr/>
          </a:p>
          <a:p>
            <a:pPr indent="-320612" lvl="1" marL="641223" marR="0" rtl="0" algn="l">
              <a:lnSpc>
                <a:spcPct val="115993"/>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The articles were analyzed using the Media Monitoring Tool and a point system was created to analyze the data and identify if each article was biased.</a:t>
            </a:r>
            <a:endParaRPr/>
          </a:p>
          <a:p>
            <a:pPr indent="0" lvl="0" marL="0" marR="0" rtl="0" algn="l">
              <a:lnSpc>
                <a:spcPct val="96060"/>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96060"/>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96060"/>
              </a:lnSpc>
              <a:spcBef>
                <a:spcPts val="0"/>
              </a:spcBef>
              <a:spcAft>
                <a:spcPts val="0"/>
              </a:spcAft>
              <a:buNone/>
            </a:pPr>
            <a:r>
              <a:t/>
            </a:r>
            <a:endParaRPr b="1" i="0" sz="2970" u="none" cap="none" strike="noStrike">
              <a:solidFill>
                <a:srgbClr val="000000"/>
              </a:solidFill>
              <a:latin typeface="Padauk"/>
              <a:ea typeface="Padauk"/>
              <a:cs typeface="Padauk"/>
              <a:sym typeface="Padauk"/>
            </a:endParaRPr>
          </a:p>
        </p:txBody>
      </p:sp>
      <p:sp>
        <p:nvSpPr>
          <p:cNvPr id="161" name="Google Shape;161;p5"/>
          <p:cNvSpPr txBox="1"/>
          <p:nvPr/>
        </p:nvSpPr>
        <p:spPr>
          <a:xfrm>
            <a:off x="4074024" y="2041501"/>
            <a:ext cx="8503898" cy="1212519"/>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Methodology</a:t>
            </a:r>
            <a:endParaRPr/>
          </a:p>
        </p:txBody>
      </p:sp>
      <p:sp>
        <p:nvSpPr>
          <p:cNvPr id="162" name="Google Shape;162;p5"/>
          <p:cNvSpPr/>
          <p:nvPr/>
        </p:nvSpPr>
        <p:spPr>
          <a:xfrm>
            <a:off x="14679035" y="1965307"/>
            <a:ext cx="2943717" cy="7292993"/>
          </a:xfrm>
          <a:custGeom>
            <a:rect b="b" l="l" r="r" t="t"/>
            <a:pathLst>
              <a:path extrusionOk="0" h="7292993" w="2943717">
                <a:moveTo>
                  <a:pt x="0" y="0"/>
                </a:moveTo>
                <a:lnTo>
                  <a:pt x="2943717" y="0"/>
                </a:lnTo>
                <a:lnTo>
                  <a:pt x="2943717" y="7292993"/>
                </a:lnTo>
                <a:lnTo>
                  <a:pt x="0" y="7292993"/>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4667"/>
        </a:solidFill>
      </p:bgPr>
    </p:bg>
    <p:spTree>
      <p:nvGrpSpPr>
        <p:cNvPr id="166" name="Shape 166"/>
        <p:cNvGrpSpPr/>
        <p:nvPr/>
      </p:nvGrpSpPr>
      <p:grpSpPr>
        <a:xfrm>
          <a:off x="0" y="0"/>
          <a:ext cx="0" cy="0"/>
          <a:chOff x="0" y="0"/>
          <a:chExt cx="0" cy="0"/>
        </a:xfrm>
      </p:grpSpPr>
      <p:sp>
        <p:nvSpPr>
          <p:cNvPr id="167" name="Google Shape;167;p6"/>
          <p:cNvSpPr/>
          <p:nvPr/>
        </p:nvSpPr>
        <p:spPr>
          <a:xfrm>
            <a:off x="13852674" y="700158"/>
            <a:ext cx="2880845" cy="1529467"/>
          </a:xfrm>
          <a:custGeom>
            <a:rect b="b" l="l" r="r" t="t"/>
            <a:pathLst>
              <a:path extrusionOk="0" h="1529467" w="2880845">
                <a:moveTo>
                  <a:pt x="0" y="0"/>
                </a:moveTo>
                <a:lnTo>
                  <a:pt x="2880845" y="0"/>
                </a:lnTo>
                <a:lnTo>
                  <a:pt x="2880845" y="1529467"/>
                </a:lnTo>
                <a:lnTo>
                  <a:pt x="0" y="1529467"/>
                </a:lnTo>
                <a:lnTo>
                  <a:pt x="0" y="0"/>
                </a:lnTo>
                <a:close/>
              </a:path>
            </a:pathLst>
          </a:custGeom>
          <a:blipFill rotWithShape="1">
            <a:blip r:embed="rId3">
              <a:alphaModFix/>
            </a:blip>
            <a:stretch>
              <a:fillRect b="0" l="0" r="0" t="0"/>
            </a:stretch>
          </a:blipFill>
          <a:ln>
            <a:noFill/>
          </a:ln>
        </p:spPr>
      </p:sp>
      <p:sp>
        <p:nvSpPr>
          <p:cNvPr id="168" name="Google Shape;168;p6"/>
          <p:cNvSpPr/>
          <p:nvPr/>
        </p:nvSpPr>
        <p:spPr>
          <a:xfrm>
            <a:off x="1441030" y="251607"/>
            <a:ext cx="2895038" cy="2426569"/>
          </a:xfrm>
          <a:custGeom>
            <a:rect b="b" l="l" r="r" t="t"/>
            <a:pathLst>
              <a:path extrusionOk="0" h="2426569" w="2895038">
                <a:moveTo>
                  <a:pt x="0" y="0"/>
                </a:moveTo>
                <a:lnTo>
                  <a:pt x="2895039" y="0"/>
                </a:lnTo>
                <a:lnTo>
                  <a:pt x="2895039" y="2426569"/>
                </a:lnTo>
                <a:lnTo>
                  <a:pt x="0" y="2426569"/>
                </a:lnTo>
                <a:lnTo>
                  <a:pt x="0" y="0"/>
                </a:lnTo>
                <a:close/>
              </a:path>
            </a:pathLst>
          </a:custGeom>
          <a:blipFill rotWithShape="1">
            <a:blip r:embed="rId4">
              <a:alphaModFix/>
            </a:blip>
            <a:stretch>
              <a:fillRect b="0" l="0" r="0" t="0"/>
            </a:stretch>
          </a:blipFill>
          <a:ln>
            <a:noFill/>
          </a:ln>
        </p:spPr>
      </p:sp>
      <p:grpSp>
        <p:nvGrpSpPr>
          <p:cNvPr id="169" name="Google Shape;169;p6"/>
          <p:cNvGrpSpPr/>
          <p:nvPr/>
        </p:nvGrpSpPr>
        <p:grpSpPr>
          <a:xfrm>
            <a:off x="-192551" y="9258300"/>
            <a:ext cx="18673102" cy="1245333"/>
            <a:chOff x="0" y="0"/>
            <a:chExt cx="44911026" cy="2995175"/>
          </a:xfrm>
        </p:grpSpPr>
        <p:sp>
          <p:nvSpPr>
            <p:cNvPr id="170" name="Google Shape;170;p6"/>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DF9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6"/>
          <p:cNvSpPr/>
          <p:nvPr/>
        </p:nvSpPr>
        <p:spPr>
          <a:xfrm>
            <a:off x="733445" y="4572441"/>
            <a:ext cx="2661496" cy="2129197"/>
          </a:xfrm>
          <a:custGeom>
            <a:rect b="b" l="l" r="r" t="t"/>
            <a:pathLst>
              <a:path extrusionOk="0" h="2129197" w="2661496">
                <a:moveTo>
                  <a:pt x="0" y="0"/>
                </a:moveTo>
                <a:lnTo>
                  <a:pt x="2661496" y="0"/>
                </a:lnTo>
                <a:lnTo>
                  <a:pt x="2661496" y="2129197"/>
                </a:lnTo>
                <a:lnTo>
                  <a:pt x="0" y="2129197"/>
                </a:lnTo>
                <a:lnTo>
                  <a:pt x="0" y="0"/>
                </a:lnTo>
                <a:close/>
              </a:path>
            </a:pathLst>
          </a:custGeom>
          <a:blipFill rotWithShape="1">
            <a:blip r:embed="rId5">
              <a:alphaModFix/>
            </a:blip>
            <a:stretch>
              <a:fillRect b="0" l="0" r="0" t="0"/>
            </a:stretch>
          </a:blipFill>
          <a:ln>
            <a:noFill/>
          </a:ln>
        </p:spPr>
      </p:sp>
      <p:sp>
        <p:nvSpPr>
          <p:cNvPr id="173" name="Google Shape;173;p6"/>
          <p:cNvSpPr/>
          <p:nvPr/>
        </p:nvSpPr>
        <p:spPr>
          <a:xfrm>
            <a:off x="7748504" y="4327033"/>
            <a:ext cx="2408067" cy="2824712"/>
          </a:xfrm>
          <a:custGeom>
            <a:rect b="b" l="l" r="r" t="t"/>
            <a:pathLst>
              <a:path extrusionOk="0" h="2824712" w="2408067">
                <a:moveTo>
                  <a:pt x="0" y="0"/>
                </a:moveTo>
                <a:lnTo>
                  <a:pt x="2408067" y="0"/>
                </a:lnTo>
                <a:lnTo>
                  <a:pt x="2408067" y="2824712"/>
                </a:lnTo>
                <a:lnTo>
                  <a:pt x="0" y="2824712"/>
                </a:lnTo>
                <a:lnTo>
                  <a:pt x="0" y="0"/>
                </a:lnTo>
                <a:close/>
              </a:path>
            </a:pathLst>
          </a:custGeom>
          <a:blipFill rotWithShape="1">
            <a:blip r:embed="rId6">
              <a:alphaModFix/>
            </a:blip>
            <a:stretch>
              <a:fillRect b="0" l="0" r="0" t="0"/>
            </a:stretch>
          </a:blipFill>
          <a:ln>
            <a:noFill/>
          </a:ln>
        </p:spPr>
      </p:sp>
      <p:sp>
        <p:nvSpPr>
          <p:cNvPr id="174" name="Google Shape;174;p6"/>
          <p:cNvSpPr/>
          <p:nvPr/>
        </p:nvSpPr>
        <p:spPr>
          <a:xfrm>
            <a:off x="11027962" y="4327033"/>
            <a:ext cx="2824712" cy="2824712"/>
          </a:xfrm>
          <a:custGeom>
            <a:rect b="b" l="l" r="r" t="t"/>
            <a:pathLst>
              <a:path extrusionOk="0" h="2824712" w="2824712">
                <a:moveTo>
                  <a:pt x="0" y="0"/>
                </a:moveTo>
                <a:lnTo>
                  <a:pt x="2824712" y="0"/>
                </a:lnTo>
                <a:lnTo>
                  <a:pt x="2824712" y="2824712"/>
                </a:lnTo>
                <a:lnTo>
                  <a:pt x="0" y="2824712"/>
                </a:lnTo>
                <a:lnTo>
                  <a:pt x="0" y="0"/>
                </a:lnTo>
                <a:close/>
              </a:path>
            </a:pathLst>
          </a:custGeom>
          <a:blipFill rotWithShape="1">
            <a:blip r:embed="rId7">
              <a:alphaModFix/>
            </a:blip>
            <a:stretch>
              <a:fillRect b="0" l="0" r="0" t="0"/>
            </a:stretch>
          </a:blipFill>
          <a:ln>
            <a:noFill/>
          </a:ln>
        </p:spPr>
      </p:sp>
      <p:sp>
        <p:nvSpPr>
          <p:cNvPr id="175" name="Google Shape;175;p6"/>
          <p:cNvSpPr/>
          <p:nvPr/>
        </p:nvSpPr>
        <p:spPr>
          <a:xfrm>
            <a:off x="14719449" y="4613150"/>
            <a:ext cx="3021032" cy="2333895"/>
          </a:xfrm>
          <a:custGeom>
            <a:rect b="b" l="l" r="r" t="t"/>
            <a:pathLst>
              <a:path extrusionOk="0" h="2333895" w="3021032">
                <a:moveTo>
                  <a:pt x="0" y="0"/>
                </a:moveTo>
                <a:lnTo>
                  <a:pt x="3021032" y="0"/>
                </a:lnTo>
                <a:lnTo>
                  <a:pt x="3021032" y="2333896"/>
                </a:lnTo>
                <a:lnTo>
                  <a:pt x="0" y="2333896"/>
                </a:lnTo>
                <a:lnTo>
                  <a:pt x="0" y="0"/>
                </a:lnTo>
                <a:close/>
              </a:path>
            </a:pathLst>
          </a:custGeom>
          <a:blipFill rotWithShape="1">
            <a:blip r:embed="rId8">
              <a:alphaModFix/>
            </a:blip>
            <a:stretch>
              <a:fillRect b="0" l="0" r="0" t="0"/>
            </a:stretch>
          </a:blipFill>
          <a:ln>
            <a:noFill/>
          </a:ln>
        </p:spPr>
      </p:sp>
      <p:sp>
        <p:nvSpPr>
          <p:cNvPr id="176" name="Google Shape;176;p6"/>
          <p:cNvSpPr/>
          <p:nvPr/>
        </p:nvSpPr>
        <p:spPr>
          <a:xfrm>
            <a:off x="4261716" y="4327033"/>
            <a:ext cx="2620013" cy="2620013"/>
          </a:xfrm>
          <a:custGeom>
            <a:rect b="b" l="l" r="r" t="t"/>
            <a:pathLst>
              <a:path extrusionOk="0" h="2620013" w="2620013">
                <a:moveTo>
                  <a:pt x="0" y="0"/>
                </a:moveTo>
                <a:lnTo>
                  <a:pt x="2620013" y="0"/>
                </a:lnTo>
                <a:lnTo>
                  <a:pt x="2620013" y="2620013"/>
                </a:lnTo>
                <a:lnTo>
                  <a:pt x="0" y="2620013"/>
                </a:lnTo>
                <a:lnTo>
                  <a:pt x="0" y="0"/>
                </a:lnTo>
                <a:close/>
              </a:path>
            </a:pathLst>
          </a:custGeom>
          <a:blipFill rotWithShape="1">
            <a:blip r:embed="rId9">
              <a:alphaModFix/>
            </a:blip>
            <a:stretch>
              <a:fillRect b="0" l="0" r="0" t="0"/>
            </a:stretch>
          </a:blipFill>
          <a:ln>
            <a:noFill/>
          </a:ln>
        </p:spPr>
      </p:sp>
      <p:sp>
        <p:nvSpPr>
          <p:cNvPr id="177" name="Google Shape;177;p6"/>
          <p:cNvSpPr txBox="1"/>
          <p:nvPr/>
        </p:nvSpPr>
        <p:spPr>
          <a:xfrm>
            <a:off x="3640003" y="2429650"/>
            <a:ext cx="11042148" cy="857250"/>
          </a:xfrm>
          <a:prstGeom prst="rect">
            <a:avLst/>
          </a:prstGeom>
          <a:noFill/>
          <a:ln>
            <a:noFill/>
          </a:ln>
        </p:spPr>
        <p:txBody>
          <a:bodyPr anchorCtr="0" anchor="t" bIns="0" lIns="0" spcFirstLastPara="1" rIns="0" wrap="square" tIns="0">
            <a:spAutoFit/>
          </a:bodyPr>
          <a:lstStyle/>
          <a:p>
            <a:pPr indent="0" lvl="0" marL="0" marR="0" rtl="0" algn="ctr">
              <a:lnSpc>
                <a:spcPct val="89998"/>
              </a:lnSpc>
              <a:spcBef>
                <a:spcPts val="0"/>
              </a:spcBef>
              <a:spcAft>
                <a:spcPts val="0"/>
              </a:spcAft>
              <a:buNone/>
            </a:pPr>
            <a:r>
              <a:rPr b="1" i="0" lang="en-US" sz="6999" u="none" cap="none" strike="noStrike">
                <a:solidFill>
                  <a:srgbClr val="EEB462"/>
                </a:solidFill>
                <a:latin typeface="Arial"/>
                <a:ea typeface="Arial"/>
                <a:cs typeface="Arial"/>
                <a:sym typeface="Arial"/>
              </a:rPr>
              <a:t>The media outlets</a:t>
            </a:r>
            <a:endParaRPr/>
          </a:p>
        </p:txBody>
      </p:sp>
      <p:sp>
        <p:nvSpPr>
          <p:cNvPr id="178" name="Google Shape;178;p6"/>
          <p:cNvSpPr txBox="1"/>
          <p:nvPr/>
        </p:nvSpPr>
        <p:spPr>
          <a:xfrm>
            <a:off x="733445" y="7445516"/>
            <a:ext cx="2711067" cy="98514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839" u="none" cap="none" strike="noStrike">
                <a:solidFill>
                  <a:srgbClr val="FEF0E3"/>
                </a:solidFill>
                <a:latin typeface="Padauk"/>
                <a:ea typeface="Padauk"/>
                <a:cs typeface="Padauk"/>
                <a:sym typeface="Padauk"/>
              </a:rPr>
              <a:t>New York Times</a:t>
            </a:r>
            <a:r>
              <a:rPr b="0" i="0" lang="en-US" sz="2839" u="none" cap="none" strike="noStrike">
                <a:solidFill>
                  <a:srgbClr val="FEF0E3"/>
                </a:solidFill>
                <a:latin typeface="Padauk"/>
                <a:ea typeface="Padauk"/>
                <a:cs typeface="Padauk"/>
                <a:sym typeface="Padauk"/>
              </a:rPr>
              <a:t> Liberal </a:t>
            </a:r>
            <a:endParaRPr/>
          </a:p>
        </p:txBody>
      </p:sp>
      <p:sp>
        <p:nvSpPr>
          <p:cNvPr id="179" name="Google Shape;179;p6"/>
          <p:cNvSpPr txBox="1"/>
          <p:nvPr/>
        </p:nvSpPr>
        <p:spPr>
          <a:xfrm>
            <a:off x="7597273" y="7445516"/>
            <a:ext cx="2710529" cy="98514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839" u="none" cap="none" strike="noStrike">
                <a:solidFill>
                  <a:srgbClr val="FEF0E3"/>
                </a:solidFill>
                <a:latin typeface="Padauk"/>
                <a:ea typeface="Padauk"/>
                <a:cs typeface="Padauk"/>
                <a:sym typeface="Padauk"/>
              </a:rPr>
              <a:t>Associated Press</a:t>
            </a:r>
            <a:r>
              <a:rPr b="0" i="0" lang="en-US" sz="2839" u="none" cap="none" strike="noStrike">
                <a:solidFill>
                  <a:srgbClr val="FEF0E3"/>
                </a:solidFill>
                <a:latin typeface="Padauk"/>
                <a:ea typeface="Padauk"/>
                <a:cs typeface="Padauk"/>
                <a:sym typeface="Padauk"/>
              </a:rPr>
              <a:t> Center</a:t>
            </a:r>
            <a:endParaRPr/>
          </a:p>
        </p:txBody>
      </p:sp>
      <p:sp>
        <p:nvSpPr>
          <p:cNvPr id="180" name="Google Shape;180;p6"/>
          <p:cNvSpPr txBox="1"/>
          <p:nvPr/>
        </p:nvSpPr>
        <p:spPr>
          <a:xfrm>
            <a:off x="11151729" y="7445516"/>
            <a:ext cx="2577179" cy="98514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839" u="none" cap="none" strike="noStrike">
                <a:solidFill>
                  <a:srgbClr val="FEF0E3"/>
                </a:solidFill>
                <a:latin typeface="Padauk"/>
                <a:ea typeface="Padauk"/>
                <a:cs typeface="Padauk"/>
                <a:sym typeface="Padauk"/>
              </a:rPr>
              <a:t>Fox News </a:t>
            </a:r>
            <a:r>
              <a:rPr b="0" i="0" lang="en-US" sz="2839" u="none" cap="none" strike="noStrike">
                <a:solidFill>
                  <a:srgbClr val="FEF0E3"/>
                </a:solidFill>
                <a:latin typeface="Padauk"/>
                <a:ea typeface="Padauk"/>
                <a:cs typeface="Padauk"/>
                <a:sym typeface="Padauk"/>
              </a:rPr>
              <a:t> Conservative</a:t>
            </a:r>
            <a:endParaRPr/>
          </a:p>
        </p:txBody>
      </p:sp>
      <p:sp>
        <p:nvSpPr>
          <p:cNvPr id="181" name="Google Shape;181;p6"/>
          <p:cNvSpPr txBox="1"/>
          <p:nvPr/>
        </p:nvSpPr>
        <p:spPr>
          <a:xfrm>
            <a:off x="4283133" y="7445516"/>
            <a:ext cx="2577179" cy="98514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839" u="none" cap="none" strike="noStrike">
                <a:solidFill>
                  <a:srgbClr val="FEF0E3"/>
                </a:solidFill>
                <a:latin typeface="Padauk"/>
                <a:ea typeface="Padauk"/>
                <a:cs typeface="Padauk"/>
                <a:sym typeface="Padauk"/>
              </a:rPr>
              <a:t>NPR </a:t>
            </a:r>
            <a:endParaRPr/>
          </a:p>
          <a:p>
            <a:pPr indent="0" lvl="0" marL="0" marR="0" rtl="0" algn="ctr">
              <a:lnSpc>
                <a:spcPct val="140014"/>
              </a:lnSpc>
              <a:spcBef>
                <a:spcPts val="0"/>
              </a:spcBef>
              <a:spcAft>
                <a:spcPts val="0"/>
              </a:spcAft>
              <a:buNone/>
            </a:pPr>
            <a:r>
              <a:rPr b="0" i="0" lang="en-US" sz="2839" u="none" cap="none" strike="noStrike">
                <a:solidFill>
                  <a:srgbClr val="FEF0E3"/>
                </a:solidFill>
                <a:latin typeface="Padauk"/>
                <a:ea typeface="Padauk"/>
                <a:cs typeface="Padauk"/>
                <a:sym typeface="Padauk"/>
              </a:rPr>
              <a:t>Liberal</a:t>
            </a:r>
            <a:endParaRPr/>
          </a:p>
        </p:txBody>
      </p:sp>
      <p:sp>
        <p:nvSpPr>
          <p:cNvPr id="182" name="Google Shape;182;p6"/>
          <p:cNvSpPr txBox="1"/>
          <p:nvPr/>
        </p:nvSpPr>
        <p:spPr>
          <a:xfrm>
            <a:off x="14941375" y="7445516"/>
            <a:ext cx="2577179" cy="98514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839" u="none" cap="none" strike="noStrike">
                <a:solidFill>
                  <a:srgbClr val="FEF0E3"/>
                </a:solidFill>
                <a:latin typeface="Padauk"/>
                <a:ea typeface="Padauk"/>
                <a:cs typeface="Padauk"/>
                <a:sym typeface="Padauk"/>
              </a:rPr>
              <a:t>Breitbart </a:t>
            </a:r>
            <a:r>
              <a:rPr b="0" i="0" lang="en-US" sz="2839" u="none" cap="none" strike="noStrike">
                <a:solidFill>
                  <a:srgbClr val="FEF0E3"/>
                </a:solidFill>
                <a:latin typeface="Padauk"/>
                <a:ea typeface="Padauk"/>
                <a:cs typeface="Padauk"/>
                <a:sym typeface="Padauk"/>
              </a:rPr>
              <a:t> Conservative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A4A6"/>
        </a:solidFill>
      </p:bgPr>
    </p:bg>
    <p:spTree>
      <p:nvGrpSpPr>
        <p:cNvPr id="186" name="Shape 186"/>
        <p:cNvGrpSpPr/>
        <p:nvPr/>
      </p:nvGrpSpPr>
      <p:grpSpPr>
        <a:xfrm>
          <a:off x="0" y="0"/>
          <a:ext cx="0" cy="0"/>
          <a:chOff x="0" y="0"/>
          <a:chExt cx="0" cy="0"/>
        </a:xfrm>
      </p:grpSpPr>
      <p:grpSp>
        <p:nvGrpSpPr>
          <p:cNvPr id="187" name="Google Shape;187;p7"/>
          <p:cNvGrpSpPr/>
          <p:nvPr/>
        </p:nvGrpSpPr>
        <p:grpSpPr>
          <a:xfrm>
            <a:off x="2949464" y="2212450"/>
            <a:ext cx="13398871" cy="5862100"/>
            <a:chOff x="0" y="0"/>
            <a:chExt cx="32225875" cy="14099046"/>
          </a:xfrm>
        </p:grpSpPr>
        <p:sp>
          <p:nvSpPr>
            <p:cNvPr id="188" name="Google Shape;188;p7"/>
            <p:cNvSpPr/>
            <p:nvPr/>
          </p:nvSpPr>
          <p:spPr>
            <a:xfrm>
              <a:off x="31750" y="31750"/>
              <a:ext cx="32162375" cy="14035546"/>
            </a:xfrm>
            <a:custGeom>
              <a:rect b="b" l="l" r="r" t="t"/>
              <a:pathLst>
                <a:path extrusionOk="0" h="14035546" w="32162375">
                  <a:moveTo>
                    <a:pt x="32069664" y="14035546"/>
                  </a:moveTo>
                  <a:lnTo>
                    <a:pt x="92710" y="14035546"/>
                  </a:lnTo>
                  <a:cubicBezTo>
                    <a:pt x="41910" y="14035546"/>
                    <a:pt x="0" y="13993636"/>
                    <a:pt x="0" y="13942836"/>
                  </a:cubicBezTo>
                  <a:lnTo>
                    <a:pt x="0" y="92710"/>
                  </a:lnTo>
                  <a:cubicBezTo>
                    <a:pt x="0" y="41910"/>
                    <a:pt x="41910" y="0"/>
                    <a:pt x="92710" y="0"/>
                  </a:cubicBezTo>
                  <a:lnTo>
                    <a:pt x="32068396" y="0"/>
                  </a:lnTo>
                  <a:cubicBezTo>
                    <a:pt x="32119196" y="0"/>
                    <a:pt x="32161104" y="41910"/>
                    <a:pt x="32161104" y="92710"/>
                  </a:cubicBezTo>
                  <a:lnTo>
                    <a:pt x="32161104" y="13941566"/>
                  </a:lnTo>
                  <a:cubicBezTo>
                    <a:pt x="32162375" y="13993636"/>
                    <a:pt x="32120464" y="14035546"/>
                    <a:pt x="32069664" y="14035546"/>
                  </a:cubicBezTo>
                  <a:close/>
                </a:path>
              </a:pathLst>
            </a:custGeom>
            <a:solidFill>
              <a:srgbClr val="CE77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0" y="0"/>
              <a:ext cx="32225875" cy="14099046"/>
            </a:xfrm>
            <a:custGeom>
              <a:rect b="b" l="l" r="r" t="t"/>
              <a:pathLst>
                <a:path extrusionOk="0" h="14099046" w="32225875">
                  <a:moveTo>
                    <a:pt x="32101414" y="59690"/>
                  </a:moveTo>
                  <a:cubicBezTo>
                    <a:pt x="32136975" y="59690"/>
                    <a:pt x="32166185" y="88900"/>
                    <a:pt x="32166185" y="124460"/>
                  </a:cubicBezTo>
                  <a:lnTo>
                    <a:pt x="32166185" y="13974586"/>
                  </a:lnTo>
                  <a:cubicBezTo>
                    <a:pt x="32166185" y="14010146"/>
                    <a:pt x="32136975" y="14039355"/>
                    <a:pt x="32101414" y="14039355"/>
                  </a:cubicBezTo>
                  <a:lnTo>
                    <a:pt x="124460" y="14039355"/>
                  </a:lnTo>
                  <a:cubicBezTo>
                    <a:pt x="88900" y="14039355"/>
                    <a:pt x="59690" y="14010146"/>
                    <a:pt x="59690" y="13974586"/>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3974586"/>
                  </a:lnTo>
                  <a:cubicBezTo>
                    <a:pt x="0" y="14043166"/>
                    <a:pt x="55880" y="14099046"/>
                    <a:pt x="124460" y="14099046"/>
                  </a:cubicBezTo>
                  <a:lnTo>
                    <a:pt x="32101414" y="14099046"/>
                  </a:lnTo>
                  <a:cubicBezTo>
                    <a:pt x="32169996" y="14099046"/>
                    <a:pt x="32225875" y="14043166"/>
                    <a:pt x="32225875" y="13974586"/>
                  </a:cubicBezTo>
                  <a:lnTo>
                    <a:pt x="32225875" y="124460"/>
                  </a:lnTo>
                  <a:cubicBezTo>
                    <a:pt x="32225875" y="55880"/>
                    <a:pt x="32169996" y="0"/>
                    <a:pt x="321014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7"/>
          <p:cNvGrpSpPr/>
          <p:nvPr/>
        </p:nvGrpSpPr>
        <p:grpSpPr>
          <a:xfrm>
            <a:off x="-192551" y="9258300"/>
            <a:ext cx="18673102" cy="1245333"/>
            <a:chOff x="0" y="0"/>
            <a:chExt cx="44911026" cy="2995175"/>
          </a:xfrm>
        </p:grpSpPr>
        <p:sp>
          <p:nvSpPr>
            <p:cNvPr id="191" name="Google Shape;191;p7"/>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D64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7"/>
          <p:cNvSpPr/>
          <p:nvPr/>
        </p:nvSpPr>
        <p:spPr>
          <a:xfrm>
            <a:off x="1939665" y="798596"/>
            <a:ext cx="2765364" cy="9053275"/>
          </a:xfrm>
          <a:custGeom>
            <a:rect b="b" l="l" r="r" t="t"/>
            <a:pathLst>
              <a:path extrusionOk="0" h="9053275" w="2765364">
                <a:moveTo>
                  <a:pt x="0" y="0"/>
                </a:moveTo>
                <a:lnTo>
                  <a:pt x="2765364" y="0"/>
                </a:lnTo>
                <a:lnTo>
                  <a:pt x="2765364" y="9053275"/>
                </a:lnTo>
                <a:lnTo>
                  <a:pt x="0" y="9053275"/>
                </a:lnTo>
                <a:lnTo>
                  <a:pt x="0" y="0"/>
                </a:lnTo>
                <a:close/>
              </a:path>
            </a:pathLst>
          </a:custGeom>
          <a:blipFill rotWithShape="1">
            <a:blip r:embed="rId3">
              <a:alphaModFix/>
            </a:blip>
            <a:stretch>
              <a:fillRect b="0" l="0" r="0" t="0"/>
            </a:stretch>
          </a:blipFill>
          <a:ln>
            <a:noFill/>
          </a:ln>
        </p:spPr>
      </p:sp>
      <p:sp>
        <p:nvSpPr>
          <p:cNvPr id="194" name="Google Shape;194;p7"/>
          <p:cNvSpPr/>
          <p:nvPr/>
        </p:nvSpPr>
        <p:spPr>
          <a:xfrm>
            <a:off x="15291017" y="7000779"/>
            <a:ext cx="1968283" cy="1791137"/>
          </a:xfrm>
          <a:custGeom>
            <a:rect b="b" l="l" r="r" t="t"/>
            <a:pathLst>
              <a:path extrusionOk="0" h="1791137" w="1968283">
                <a:moveTo>
                  <a:pt x="0" y="0"/>
                </a:moveTo>
                <a:lnTo>
                  <a:pt x="1968283" y="0"/>
                </a:lnTo>
                <a:lnTo>
                  <a:pt x="1968283" y="1791137"/>
                </a:lnTo>
                <a:lnTo>
                  <a:pt x="0" y="1791137"/>
                </a:lnTo>
                <a:lnTo>
                  <a:pt x="0" y="0"/>
                </a:lnTo>
                <a:close/>
              </a:path>
            </a:pathLst>
          </a:custGeom>
          <a:blipFill rotWithShape="1">
            <a:blip r:embed="rId4">
              <a:alphaModFix/>
            </a:blip>
            <a:stretch>
              <a:fillRect b="0" l="0" r="0" t="0"/>
            </a:stretch>
          </a:blipFill>
          <a:ln>
            <a:noFill/>
          </a:ln>
        </p:spPr>
      </p:sp>
      <p:sp>
        <p:nvSpPr>
          <p:cNvPr id="195" name="Google Shape;195;p7"/>
          <p:cNvSpPr/>
          <p:nvPr/>
        </p:nvSpPr>
        <p:spPr>
          <a:xfrm>
            <a:off x="15506715" y="1028700"/>
            <a:ext cx="1683241" cy="1291887"/>
          </a:xfrm>
          <a:custGeom>
            <a:rect b="b" l="l" r="r" t="t"/>
            <a:pathLst>
              <a:path extrusionOk="0" h="1291887" w="1683241">
                <a:moveTo>
                  <a:pt x="0" y="0"/>
                </a:moveTo>
                <a:lnTo>
                  <a:pt x="1683240" y="0"/>
                </a:lnTo>
                <a:lnTo>
                  <a:pt x="1683240" y="1291887"/>
                </a:lnTo>
                <a:lnTo>
                  <a:pt x="0" y="1291887"/>
                </a:lnTo>
                <a:lnTo>
                  <a:pt x="0" y="0"/>
                </a:lnTo>
                <a:close/>
              </a:path>
            </a:pathLst>
          </a:custGeom>
          <a:blipFill rotWithShape="1">
            <a:blip r:embed="rId5">
              <a:alphaModFix/>
            </a:blip>
            <a:stretch>
              <a:fillRect b="0" l="0" r="0" t="0"/>
            </a:stretch>
          </a:blipFill>
          <a:ln>
            <a:noFill/>
          </a:ln>
        </p:spPr>
      </p:sp>
      <p:sp>
        <p:nvSpPr>
          <p:cNvPr id="196" name="Google Shape;196;p7"/>
          <p:cNvSpPr txBox="1"/>
          <p:nvPr/>
        </p:nvSpPr>
        <p:spPr>
          <a:xfrm>
            <a:off x="5075171" y="2657135"/>
            <a:ext cx="10880004" cy="909712"/>
          </a:xfrm>
          <a:prstGeom prst="rect">
            <a:avLst/>
          </a:prstGeom>
          <a:noFill/>
          <a:ln>
            <a:noFill/>
          </a:ln>
        </p:spPr>
        <p:txBody>
          <a:bodyPr anchorCtr="0" anchor="t" bIns="0" lIns="0" spcFirstLastPara="1" rIns="0" wrap="square" tIns="0">
            <a:spAutoFit/>
          </a:bodyPr>
          <a:lstStyle/>
          <a:p>
            <a:pPr indent="0" lvl="0" marL="0" marR="0" rtl="0" algn="ctr">
              <a:lnSpc>
                <a:spcPct val="112995"/>
              </a:lnSpc>
              <a:spcBef>
                <a:spcPts val="0"/>
              </a:spcBef>
              <a:spcAft>
                <a:spcPts val="0"/>
              </a:spcAft>
              <a:buNone/>
            </a:pPr>
            <a:r>
              <a:rPr b="1" i="0" lang="en-US" sz="6256" u="none" cap="none" strike="noStrike">
                <a:solidFill>
                  <a:srgbClr val="000000"/>
                </a:solidFill>
                <a:latin typeface="Arial"/>
                <a:ea typeface="Arial"/>
                <a:cs typeface="Arial"/>
                <a:sym typeface="Arial"/>
              </a:rPr>
              <a:t>The Media Monitoring Tool</a:t>
            </a:r>
            <a:endParaRPr/>
          </a:p>
        </p:txBody>
      </p:sp>
      <p:sp>
        <p:nvSpPr>
          <p:cNvPr id="197" name="Google Shape;197;p7"/>
          <p:cNvSpPr txBox="1"/>
          <p:nvPr/>
        </p:nvSpPr>
        <p:spPr>
          <a:xfrm>
            <a:off x="6032568" y="4062711"/>
            <a:ext cx="8965200" cy="3939600"/>
          </a:xfrm>
          <a:prstGeom prst="rect">
            <a:avLst/>
          </a:prstGeom>
          <a:noFill/>
          <a:ln>
            <a:noFill/>
          </a:ln>
        </p:spPr>
        <p:txBody>
          <a:bodyPr anchorCtr="0" anchor="t" bIns="0" lIns="0" spcFirstLastPara="1" rIns="0" wrap="square" tIns="0">
            <a:spAutoFit/>
          </a:bodyPr>
          <a:lstStyle/>
          <a:p>
            <a:pPr indent="-299022" lvl="1" marL="598044" marR="0" rtl="0" algn="just">
              <a:lnSpc>
                <a:spcPct val="102996"/>
              </a:lnSpc>
              <a:spcBef>
                <a:spcPts val="0"/>
              </a:spcBef>
              <a:spcAft>
                <a:spcPts val="0"/>
              </a:spcAft>
              <a:buClr>
                <a:srgbClr val="000000"/>
              </a:buClr>
              <a:buSzPts val="2770"/>
              <a:buFont typeface="Arial"/>
              <a:buChar char="•"/>
            </a:pPr>
            <a:r>
              <a:rPr b="1" i="0" lang="en-US" sz="2770" u="none" cap="none" strike="noStrike">
                <a:solidFill>
                  <a:srgbClr val="000000"/>
                </a:solidFill>
                <a:latin typeface="Padauk"/>
                <a:ea typeface="Padauk"/>
                <a:cs typeface="Padauk"/>
                <a:sym typeface="Padauk"/>
              </a:rPr>
              <a:t>For the media outlet analysis, we used a </a:t>
            </a:r>
            <a:r>
              <a:rPr b="1" i="0" lang="en-US" sz="2770" u="sng" cap="none" strike="noStrike">
                <a:solidFill>
                  <a:srgbClr val="000000"/>
                </a:solidFill>
                <a:latin typeface="Padauk"/>
                <a:ea typeface="Padauk"/>
                <a:cs typeface="Padauk"/>
                <a:sym typeface="Padauk"/>
              </a:rPr>
              <a:t>media monitoring tool</a:t>
            </a:r>
            <a:r>
              <a:rPr b="1" i="0" lang="en-US" sz="2770" u="none" cap="none" strike="noStrike">
                <a:solidFill>
                  <a:srgbClr val="000000"/>
                </a:solidFill>
                <a:latin typeface="Padauk"/>
                <a:ea typeface="Padauk"/>
                <a:cs typeface="Padauk"/>
                <a:sym typeface="Padauk"/>
              </a:rPr>
              <a:t> to systematically collect, organize, and analyze the material from our selected articles. </a:t>
            </a:r>
            <a:endParaRPr/>
          </a:p>
          <a:p>
            <a:pPr indent="0" lvl="0" marL="0" marR="0" rtl="0" algn="just">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a:p>
            <a:pPr indent="-299022" lvl="1" marL="598044" marR="0" rtl="0" algn="just">
              <a:lnSpc>
                <a:spcPct val="102996"/>
              </a:lnSpc>
              <a:spcBef>
                <a:spcPts val="0"/>
              </a:spcBef>
              <a:spcAft>
                <a:spcPts val="0"/>
              </a:spcAft>
              <a:buClr>
                <a:srgbClr val="000000"/>
              </a:buClr>
              <a:buSzPts val="2770"/>
              <a:buFont typeface="Arial"/>
              <a:buChar char="•"/>
            </a:pPr>
            <a:r>
              <a:rPr b="1" i="0" lang="en-US" sz="2770" u="none" cap="none" strike="noStrike">
                <a:solidFill>
                  <a:srgbClr val="000000"/>
                </a:solidFill>
                <a:latin typeface="Padauk"/>
                <a:ea typeface="Padauk"/>
                <a:cs typeface="Padauk"/>
                <a:sym typeface="Padauk"/>
              </a:rPr>
              <a:t>This tool allowed us to organize and categorize the data into an Excel file, which we then interpreted using our established criteria to provide a thorough evaluation of media representation.</a:t>
            </a:r>
            <a:endParaRPr/>
          </a:p>
          <a:p>
            <a:pPr indent="0" lvl="0" marL="0" marR="0" rtl="0" algn="just">
              <a:lnSpc>
                <a:spcPct val="102996"/>
              </a:lnSpc>
              <a:spcBef>
                <a:spcPts val="0"/>
              </a:spcBef>
              <a:spcAft>
                <a:spcPts val="0"/>
              </a:spcAft>
              <a:buNone/>
            </a:pPr>
            <a:r>
              <a:t/>
            </a:r>
            <a:endParaRPr b="1" i="0" sz="2770" u="none" cap="none" strike="noStrike">
              <a:solidFill>
                <a:srgbClr val="000000"/>
              </a:solidFill>
              <a:latin typeface="Padauk"/>
              <a:ea typeface="Padauk"/>
              <a:cs typeface="Padauk"/>
              <a:sym typeface="Padau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8262"/>
        </a:solidFill>
      </p:bgPr>
    </p:bg>
    <p:spTree>
      <p:nvGrpSpPr>
        <p:cNvPr id="201" name="Shape 201"/>
        <p:cNvGrpSpPr/>
        <p:nvPr/>
      </p:nvGrpSpPr>
      <p:grpSpPr>
        <a:xfrm>
          <a:off x="0" y="0"/>
          <a:ext cx="0" cy="0"/>
          <a:chOff x="0" y="0"/>
          <a:chExt cx="0" cy="0"/>
        </a:xfrm>
      </p:grpSpPr>
      <p:grpSp>
        <p:nvGrpSpPr>
          <p:cNvPr id="202" name="Google Shape;202;p8"/>
          <p:cNvGrpSpPr/>
          <p:nvPr/>
        </p:nvGrpSpPr>
        <p:grpSpPr>
          <a:xfrm>
            <a:off x="-192551" y="9258300"/>
            <a:ext cx="18673102" cy="1245333"/>
            <a:chOff x="0" y="0"/>
            <a:chExt cx="44911026" cy="2995175"/>
          </a:xfrm>
        </p:grpSpPr>
        <p:sp>
          <p:nvSpPr>
            <p:cNvPr id="203" name="Google Shape;203;p8"/>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8"/>
          <p:cNvGrpSpPr/>
          <p:nvPr/>
        </p:nvGrpSpPr>
        <p:grpSpPr>
          <a:xfrm>
            <a:off x="2202828" y="1562761"/>
            <a:ext cx="13882342" cy="7161477"/>
            <a:chOff x="0" y="0"/>
            <a:chExt cx="31693293" cy="16349604"/>
          </a:xfrm>
        </p:grpSpPr>
        <p:sp>
          <p:nvSpPr>
            <p:cNvPr id="206" name="Google Shape;206;p8"/>
            <p:cNvSpPr/>
            <p:nvPr/>
          </p:nvSpPr>
          <p:spPr>
            <a:xfrm>
              <a:off x="31750" y="31750"/>
              <a:ext cx="31629793" cy="16286104"/>
            </a:xfrm>
            <a:custGeom>
              <a:rect b="b" l="l" r="r" t="t"/>
              <a:pathLst>
                <a:path extrusionOk="0" h="16286104" w="31629793">
                  <a:moveTo>
                    <a:pt x="31537086" y="16286104"/>
                  </a:moveTo>
                  <a:lnTo>
                    <a:pt x="92710" y="16286104"/>
                  </a:lnTo>
                  <a:cubicBezTo>
                    <a:pt x="41910" y="16286104"/>
                    <a:pt x="0" y="16244193"/>
                    <a:pt x="0" y="16193393"/>
                  </a:cubicBezTo>
                  <a:lnTo>
                    <a:pt x="0" y="92710"/>
                  </a:lnTo>
                  <a:cubicBezTo>
                    <a:pt x="0" y="41910"/>
                    <a:pt x="41910" y="0"/>
                    <a:pt x="92710" y="0"/>
                  </a:cubicBezTo>
                  <a:lnTo>
                    <a:pt x="31535815" y="0"/>
                  </a:lnTo>
                  <a:cubicBezTo>
                    <a:pt x="31586615" y="0"/>
                    <a:pt x="31628525" y="41910"/>
                    <a:pt x="31628525" y="92710"/>
                  </a:cubicBezTo>
                  <a:lnTo>
                    <a:pt x="31628525" y="16192123"/>
                  </a:lnTo>
                  <a:cubicBezTo>
                    <a:pt x="31629793" y="16244193"/>
                    <a:pt x="31587886" y="16286104"/>
                    <a:pt x="31537086" y="16286104"/>
                  </a:cubicBezTo>
                  <a:close/>
                </a:path>
              </a:pathLst>
            </a:custGeom>
            <a:solidFill>
              <a:srgbClr val="A6E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0" y="0"/>
              <a:ext cx="31693293" cy="16349604"/>
            </a:xfrm>
            <a:custGeom>
              <a:rect b="b" l="l" r="r" t="t"/>
              <a:pathLst>
                <a:path extrusionOk="0" h="16349604" w="31693293">
                  <a:moveTo>
                    <a:pt x="31568836" y="59690"/>
                  </a:moveTo>
                  <a:cubicBezTo>
                    <a:pt x="31604393" y="59690"/>
                    <a:pt x="31633604" y="88900"/>
                    <a:pt x="31633604" y="124460"/>
                  </a:cubicBezTo>
                  <a:lnTo>
                    <a:pt x="31633604" y="16225143"/>
                  </a:lnTo>
                  <a:cubicBezTo>
                    <a:pt x="31633604" y="16260704"/>
                    <a:pt x="31604393" y="16289913"/>
                    <a:pt x="31568836" y="16289913"/>
                  </a:cubicBezTo>
                  <a:lnTo>
                    <a:pt x="124460" y="16289913"/>
                  </a:lnTo>
                  <a:cubicBezTo>
                    <a:pt x="88900" y="16289913"/>
                    <a:pt x="59690" y="16260704"/>
                    <a:pt x="59690" y="16225143"/>
                  </a:cubicBezTo>
                  <a:lnTo>
                    <a:pt x="59690" y="124460"/>
                  </a:lnTo>
                  <a:cubicBezTo>
                    <a:pt x="59690" y="88900"/>
                    <a:pt x="88900" y="59690"/>
                    <a:pt x="124460" y="59690"/>
                  </a:cubicBezTo>
                  <a:lnTo>
                    <a:pt x="31568836" y="59690"/>
                  </a:lnTo>
                  <a:moveTo>
                    <a:pt x="31568836" y="0"/>
                  </a:moveTo>
                  <a:lnTo>
                    <a:pt x="124460" y="0"/>
                  </a:lnTo>
                  <a:cubicBezTo>
                    <a:pt x="55880" y="0"/>
                    <a:pt x="0" y="55880"/>
                    <a:pt x="0" y="124460"/>
                  </a:cubicBezTo>
                  <a:lnTo>
                    <a:pt x="0" y="16225143"/>
                  </a:lnTo>
                  <a:cubicBezTo>
                    <a:pt x="0" y="16293723"/>
                    <a:pt x="55880" y="16349604"/>
                    <a:pt x="124460" y="16349604"/>
                  </a:cubicBezTo>
                  <a:lnTo>
                    <a:pt x="31568836" y="16349604"/>
                  </a:lnTo>
                  <a:cubicBezTo>
                    <a:pt x="31637415" y="16349604"/>
                    <a:pt x="31693293" y="16293723"/>
                    <a:pt x="31693293" y="16225143"/>
                  </a:cubicBezTo>
                  <a:lnTo>
                    <a:pt x="31693293" y="124460"/>
                  </a:lnTo>
                  <a:cubicBezTo>
                    <a:pt x="31693293" y="55880"/>
                    <a:pt x="31637415" y="0"/>
                    <a:pt x="31568836" y="0"/>
                  </a:cubicBezTo>
                  <a:close/>
                </a:path>
              </a:pathLst>
            </a:custGeom>
            <a:solidFill>
              <a:srgbClr val="A3E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8"/>
          <p:cNvSpPr txBox="1"/>
          <p:nvPr/>
        </p:nvSpPr>
        <p:spPr>
          <a:xfrm>
            <a:off x="2505622" y="2828854"/>
            <a:ext cx="13025700" cy="4629300"/>
          </a:xfrm>
          <a:prstGeom prst="rect">
            <a:avLst/>
          </a:prstGeom>
          <a:noFill/>
          <a:ln>
            <a:noFill/>
          </a:ln>
        </p:spPr>
        <p:txBody>
          <a:bodyPr anchorCtr="0" anchor="t" bIns="0" lIns="0" spcFirstLastPara="1" rIns="0" wrap="square" tIns="0">
            <a:spAutoFit/>
          </a:bodyPr>
          <a:lstStyle/>
          <a:p>
            <a:pPr indent="0" lvl="0" marL="0" marR="0" rtl="0" algn="l">
              <a:lnSpc>
                <a:spcPct val="164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20612" lvl="1" marL="641223" marR="0" rtl="0" algn="l">
              <a:lnSpc>
                <a:spcPct val="102996"/>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A score was assigned to the responses for each article based on how biased-laden the article was using the following system:</a:t>
            </a:r>
            <a:endParaRPr/>
          </a:p>
          <a:p>
            <a:pPr indent="-427482" lvl="2" marL="1282446" marR="0" rtl="0" algn="l">
              <a:lnSpc>
                <a:spcPct val="102996"/>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1 pt: many stereotypes</a:t>
            </a:r>
            <a:endParaRPr/>
          </a:p>
          <a:p>
            <a:pPr indent="-427482" lvl="2" marL="1282446" marR="0" rtl="0" algn="l">
              <a:lnSpc>
                <a:spcPct val="102996"/>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0.5 pt: few stereotypes</a:t>
            </a:r>
            <a:endParaRPr/>
          </a:p>
          <a:p>
            <a:pPr indent="-427482" lvl="2" marL="1282446" marR="0" rtl="0" algn="l">
              <a:lnSpc>
                <a:spcPct val="102996"/>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0 pt: no stereotypes</a:t>
            </a:r>
            <a:endParaRPr/>
          </a:p>
          <a:p>
            <a:pPr indent="0" lvl="0" marL="0" marR="0" rtl="0" algn="l">
              <a:lnSpc>
                <a:spcPct val="102996"/>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320612" lvl="1" marL="641223" marR="0" rtl="0" algn="l">
              <a:lnSpc>
                <a:spcPct val="102996"/>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The final scores for each article were categorized in the following way:</a:t>
            </a:r>
            <a:endParaRPr/>
          </a:p>
          <a:p>
            <a:pPr indent="0" lvl="0" marL="0" marR="0" rtl="0" algn="l">
              <a:lnSpc>
                <a:spcPct val="96060"/>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96060"/>
              </a:lnSpc>
              <a:spcBef>
                <a:spcPts val="0"/>
              </a:spcBef>
              <a:spcAft>
                <a:spcPts val="0"/>
              </a:spcAft>
              <a:buNone/>
            </a:pPr>
            <a:r>
              <a:t/>
            </a:r>
            <a:endParaRPr b="1" i="0" sz="2970" u="none" cap="none" strike="noStrike">
              <a:solidFill>
                <a:srgbClr val="000000"/>
              </a:solidFill>
              <a:latin typeface="Padauk"/>
              <a:ea typeface="Padauk"/>
              <a:cs typeface="Padauk"/>
              <a:sym typeface="Padauk"/>
            </a:endParaRPr>
          </a:p>
        </p:txBody>
      </p:sp>
      <p:sp>
        <p:nvSpPr>
          <p:cNvPr id="209" name="Google Shape;209;p8"/>
          <p:cNvSpPr/>
          <p:nvPr/>
        </p:nvSpPr>
        <p:spPr>
          <a:xfrm>
            <a:off x="3493034" y="6933780"/>
            <a:ext cx="11301259" cy="1525670"/>
          </a:xfrm>
          <a:custGeom>
            <a:rect b="b" l="l" r="r" t="t"/>
            <a:pathLst>
              <a:path extrusionOk="0" h="1525670" w="11301259">
                <a:moveTo>
                  <a:pt x="0" y="0"/>
                </a:moveTo>
                <a:lnTo>
                  <a:pt x="11301258" y="0"/>
                </a:lnTo>
                <a:lnTo>
                  <a:pt x="11301258" y="1525670"/>
                </a:lnTo>
                <a:lnTo>
                  <a:pt x="0" y="1525670"/>
                </a:lnTo>
                <a:lnTo>
                  <a:pt x="0" y="0"/>
                </a:lnTo>
                <a:close/>
              </a:path>
            </a:pathLst>
          </a:custGeom>
          <a:blipFill rotWithShape="1">
            <a:blip r:embed="rId3">
              <a:alphaModFix/>
            </a:blip>
            <a:stretch>
              <a:fillRect b="0" l="0" r="0" t="0"/>
            </a:stretch>
          </a:blipFill>
          <a:ln>
            <a:noFill/>
          </a:ln>
        </p:spPr>
      </p:sp>
      <p:sp>
        <p:nvSpPr>
          <p:cNvPr id="210" name="Google Shape;210;p8"/>
          <p:cNvSpPr txBox="1"/>
          <p:nvPr/>
        </p:nvSpPr>
        <p:spPr>
          <a:xfrm>
            <a:off x="4563915" y="1831547"/>
            <a:ext cx="8503800" cy="1212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Methodology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8262"/>
        </a:solidFill>
      </p:bgPr>
    </p:bg>
    <p:spTree>
      <p:nvGrpSpPr>
        <p:cNvPr id="214" name="Shape 214"/>
        <p:cNvGrpSpPr/>
        <p:nvPr/>
      </p:nvGrpSpPr>
      <p:grpSpPr>
        <a:xfrm>
          <a:off x="0" y="0"/>
          <a:ext cx="0" cy="0"/>
          <a:chOff x="0" y="0"/>
          <a:chExt cx="0" cy="0"/>
        </a:xfrm>
      </p:grpSpPr>
      <p:grpSp>
        <p:nvGrpSpPr>
          <p:cNvPr id="215" name="Google Shape;215;p9"/>
          <p:cNvGrpSpPr/>
          <p:nvPr/>
        </p:nvGrpSpPr>
        <p:grpSpPr>
          <a:xfrm>
            <a:off x="-192551" y="9258300"/>
            <a:ext cx="18673102" cy="1245333"/>
            <a:chOff x="0" y="0"/>
            <a:chExt cx="44911026" cy="2995175"/>
          </a:xfrm>
        </p:grpSpPr>
        <p:sp>
          <p:nvSpPr>
            <p:cNvPr id="216" name="Google Shape;216;p9"/>
            <p:cNvSpPr/>
            <p:nvPr/>
          </p:nvSpPr>
          <p:spPr>
            <a:xfrm>
              <a:off x="31750" y="31750"/>
              <a:ext cx="44847526" cy="2931675"/>
            </a:xfrm>
            <a:custGeom>
              <a:rect b="b" l="l" r="r" t="t"/>
              <a:pathLst>
                <a:path extrusionOk="0" h="2931675" w="44847526">
                  <a:moveTo>
                    <a:pt x="44754816" y="2931675"/>
                  </a:moveTo>
                  <a:lnTo>
                    <a:pt x="92710" y="2931675"/>
                  </a:lnTo>
                  <a:cubicBezTo>
                    <a:pt x="41910" y="2931675"/>
                    <a:pt x="0" y="2889765"/>
                    <a:pt x="0" y="2838965"/>
                  </a:cubicBezTo>
                  <a:lnTo>
                    <a:pt x="0" y="92710"/>
                  </a:lnTo>
                  <a:cubicBezTo>
                    <a:pt x="0" y="41910"/>
                    <a:pt x="41910" y="0"/>
                    <a:pt x="92710" y="0"/>
                  </a:cubicBezTo>
                  <a:lnTo>
                    <a:pt x="44753544" y="0"/>
                  </a:lnTo>
                  <a:cubicBezTo>
                    <a:pt x="44804344" y="0"/>
                    <a:pt x="44846255" y="41910"/>
                    <a:pt x="44846255" y="92710"/>
                  </a:cubicBezTo>
                  <a:lnTo>
                    <a:pt x="44846255" y="2837695"/>
                  </a:lnTo>
                  <a:cubicBezTo>
                    <a:pt x="44847526" y="2889765"/>
                    <a:pt x="44805616" y="2931675"/>
                    <a:pt x="44754816" y="2931675"/>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a:off x="0" y="0"/>
              <a:ext cx="44911026" cy="2995175"/>
            </a:xfrm>
            <a:custGeom>
              <a:rect b="b" l="l" r="r" t="t"/>
              <a:pathLst>
                <a:path extrusionOk="0" h="2995175" w="44911026">
                  <a:moveTo>
                    <a:pt x="44786566" y="59690"/>
                  </a:moveTo>
                  <a:cubicBezTo>
                    <a:pt x="44822126" y="59690"/>
                    <a:pt x="44851334" y="88900"/>
                    <a:pt x="44851334" y="124460"/>
                  </a:cubicBezTo>
                  <a:lnTo>
                    <a:pt x="44851334" y="2870715"/>
                  </a:lnTo>
                  <a:cubicBezTo>
                    <a:pt x="44851334" y="2906275"/>
                    <a:pt x="44822126" y="2935485"/>
                    <a:pt x="44786566" y="2935485"/>
                  </a:cubicBezTo>
                  <a:lnTo>
                    <a:pt x="124460" y="2935485"/>
                  </a:lnTo>
                  <a:cubicBezTo>
                    <a:pt x="88900" y="2935485"/>
                    <a:pt x="59690" y="2906275"/>
                    <a:pt x="59690" y="2870715"/>
                  </a:cubicBezTo>
                  <a:lnTo>
                    <a:pt x="59690" y="124460"/>
                  </a:lnTo>
                  <a:cubicBezTo>
                    <a:pt x="59690" y="88900"/>
                    <a:pt x="88900" y="59690"/>
                    <a:pt x="124460" y="59690"/>
                  </a:cubicBezTo>
                  <a:lnTo>
                    <a:pt x="44786566" y="59690"/>
                  </a:lnTo>
                  <a:moveTo>
                    <a:pt x="44786566" y="0"/>
                  </a:moveTo>
                  <a:lnTo>
                    <a:pt x="124460" y="0"/>
                  </a:lnTo>
                  <a:cubicBezTo>
                    <a:pt x="55880" y="0"/>
                    <a:pt x="0" y="55880"/>
                    <a:pt x="0" y="124460"/>
                  </a:cubicBezTo>
                  <a:lnTo>
                    <a:pt x="0" y="2870715"/>
                  </a:lnTo>
                  <a:cubicBezTo>
                    <a:pt x="0" y="2939295"/>
                    <a:pt x="55880" y="2995175"/>
                    <a:pt x="124460" y="2995175"/>
                  </a:cubicBezTo>
                  <a:lnTo>
                    <a:pt x="44786566" y="2995175"/>
                  </a:lnTo>
                  <a:cubicBezTo>
                    <a:pt x="44855144" y="2995175"/>
                    <a:pt x="44911026" y="2939295"/>
                    <a:pt x="44911026" y="2870715"/>
                  </a:cubicBezTo>
                  <a:lnTo>
                    <a:pt x="44911026" y="124460"/>
                  </a:lnTo>
                  <a:cubicBezTo>
                    <a:pt x="44911026" y="55880"/>
                    <a:pt x="44855144" y="0"/>
                    <a:pt x="44786566" y="0"/>
                  </a:cubicBezTo>
                  <a:close/>
                </a:path>
              </a:pathLst>
            </a:custGeom>
            <a:solidFill>
              <a:srgbClr val="1380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9"/>
          <p:cNvGrpSpPr/>
          <p:nvPr/>
        </p:nvGrpSpPr>
        <p:grpSpPr>
          <a:xfrm>
            <a:off x="1800783" y="1184787"/>
            <a:ext cx="14880417" cy="7693068"/>
            <a:chOff x="0" y="0"/>
            <a:chExt cx="32225875" cy="16660544"/>
          </a:xfrm>
        </p:grpSpPr>
        <p:sp>
          <p:nvSpPr>
            <p:cNvPr id="219" name="Google Shape;219;p9"/>
            <p:cNvSpPr/>
            <p:nvPr/>
          </p:nvSpPr>
          <p:spPr>
            <a:xfrm>
              <a:off x="31750" y="31750"/>
              <a:ext cx="32162375" cy="16597044"/>
            </a:xfrm>
            <a:custGeom>
              <a:rect b="b" l="l" r="r" t="t"/>
              <a:pathLst>
                <a:path extrusionOk="0" h="16597044" w="32162375">
                  <a:moveTo>
                    <a:pt x="32069664" y="16597044"/>
                  </a:moveTo>
                  <a:lnTo>
                    <a:pt x="92710" y="16597044"/>
                  </a:lnTo>
                  <a:cubicBezTo>
                    <a:pt x="41910" y="16597044"/>
                    <a:pt x="0" y="16555134"/>
                    <a:pt x="0" y="16504334"/>
                  </a:cubicBezTo>
                  <a:lnTo>
                    <a:pt x="0" y="92710"/>
                  </a:lnTo>
                  <a:cubicBezTo>
                    <a:pt x="0" y="41910"/>
                    <a:pt x="41910" y="0"/>
                    <a:pt x="92710" y="0"/>
                  </a:cubicBezTo>
                  <a:lnTo>
                    <a:pt x="32068396" y="0"/>
                  </a:lnTo>
                  <a:cubicBezTo>
                    <a:pt x="32119196" y="0"/>
                    <a:pt x="32161104" y="41910"/>
                    <a:pt x="32161104" y="92710"/>
                  </a:cubicBezTo>
                  <a:lnTo>
                    <a:pt x="32161104" y="16503064"/>
                  </a:lnTo>
                  <a:cubicBezTo>
                    <a:pt x="32162375" y="16555134"/>
                    <a:pt x="32120464" y="16597044"/>
                    <a:pt x="32069664" y="16597044"/>
                  </a:cubicBezTo>
                  <a:close/>
                </a:path>
              </a:pathLst>
            </a:custGeom>
            <a:solidFill>
              <a:srgbClr val="A6E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a:off x="0" y="0"/>
              <a:ext cx="32225875" cy="16660544"/>
            </a:xfrm>
            <a:custGeom>
              <a:rect b="b" l="l" r="r" t="t"/>
              <a:pathLst>
                <a:path extrusionOk="0" h="16660544" w="32225875">
                  <a:moveTo>
                    <a:pt x="32101414" y="59690"/>
                  </a:moveTo>
                  <a:cubicBezTo>
                    <a:pt x="32136975" y="59690"/>
                    <a:pt x="32166185" y="88900"/>
                    <a:pt x="32166185" y="124460"/>
                  </a:cubicBezTo>
                  <a:lnTo>
                    <a:pt x="32166185" y="16536085"/>
                  </a:lnTo>
                  <a:cubicBezTo>
                    <a:pt x="32166185" y="16571644"/>
                    <a:pt x="32136975" y="16600855"/>
                    <a:pt x="32101414" y="16600855"/>
                  </a:cubicBezTo>
                  <a:lnTo>
                    <a:pt x="124460" y="16600855"/>
                  </a:lnTo>
                  <a:cubicBezTo>
                    <a:pt x="88900" y="16600855"/>
                    <a:pt x="59690" y="16571644"/>
                    <a:pt x="59690" y="16536085"/>
                  </a:cubicBezTo>
                  <a:lnTo>
                    <a:pt x="59690" y="124460"/>
                  </a:lnTo>
                  <a:cubicBezTo>
                    <a:pt x="59690" y="88900"/>
                    <a:pt x="88900" y="59690"/>
                    <a:pt x="124460" y="59690"/>
                  </a:cubicBezTo>
                  <a:lnTo>
                    <a:pt x="32101414" y="59690"/>
                  </a:lnTo>
                  <a:moveTo>
                    <a:pt x="32101414" y="0"/>
                  </a:moveTo>
                  <a:lnTo>
                    <a:pt x="124460" y="0"/>
                  </a:lnTo>
                  <a:cubicBezTo>
                    <a:pt x="55880" y="0"/>
                    <a:pt x="0" y="55880"/>
                    <a:pt x="0" y="124460"/>
                  </a:cubicBezTo>
                  <a:lnTo>
                    <a:pt x="0" y="16536085"/>
                  </a:lnTo>
                  <a:cubicBezTo>
                    <a:pt x="0" y="16604664"/>
                    <a:pt x="55880" y="16660544"/>
                    <a:pt x="124460" y="16660544"/>
                  </a:cubicBezTo>
                  <a:lnTo>
                    <a:pt x="32101414" y="16660544"/>
                  </a:lnTo>
                  <a:cubicBezTo>
                    <a:pt x="32169996" y="16660544"/>
                    <a:pt x="32225875" y="16604664"/>
                    <a:pt x="32225875" y="16536085"/>
                  </a:cubicBezTo>
                  <a:lnTo>
                    <a:pt x="32225875" y="124460"/>
                  </a:lnTo>
                  <a:cubicBezTo>
                    <a:pt x="32225875" y="55880"/>
                    <a:pt x="32169996" y="0"/>
                    <a:pt x="32101414" y="0"/>
                  </a:cubicBezTo>
                  <a:close/>
                </a:path>
              </a:pathLst>
            </a:custGeom>
            <a:solidFill>
              <a:srgbClr val="89E4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9"/>
          <p:cNvSpPr/>
          <p:nvPr/>
        </p:nvSpPr>
        <p:spPr>
          <a:xfrm>
            <a:off x="15570935" y="488576"/>
            <a:ext cx="2169716" cy="2238919"/>
          </a:xfrm>
          <a:custGeom>
            <a:rect b="b" l="l" r="r" t="t"/>
            <a:pathLst>
              <a:path extrusionOk="0" h="2238919" w="2169716">
                <a:moveTo>
                  <a:pt x="0" y="0"/>
                </a:moveTo>
                <a:lnTo>
                  <a:pt x="2169716" y="0"/>
                </a:lnTo>
                <a:lnTo>
                  <a:pt x="2169716" y="2238918"/>
                </a:lnTo>
                <a:lnTo>
                  <a:pt x="0" y="2238918"/>
                </a:lnTo>
                <a:lnTo>
                  <a:pt x="0" y="0"/>
                </a:lnTo>
                <a:close/>
              </a:path>
            </a:pathLst>
          </a:custGeom>
          <a:blipFill rotWithShape="1">
            <a:blip r:embed="rId3">
              <a:alphaModFix/>
            </a:blip>
            <a:stretch>
              <a:fillRect b="0" l="0" r="0" t="0"/>
            </a:stretch>
          </a:blipFill>
          <a:ln>
            <a:noFill/>
          </a:ln>
        </p:spPr>
      </p:sp>
      <p:sp>
        <p:nvSpPr>
          <p:cNvPr id="222" name="Google Shape;222;p9"/>
          <p:cNvSpPr txBox="1"/>
          <p:nvPr/>
        </p:nvSpPr>
        <p:spPr>
          <a:xfrm>
            <a:off x="4892051" y="1148700"/>
            <a:ext cx="8503800" cy="10794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7012" u="none" cap="none" strike="noStrike">
                <a:solidFill>
                  <a:srgbClr val="000000"/>
                </a:solidFill>
                <a:latin typeface="Arial"/>
                <a:ea typeface="Arial"/>
                <a:cs typeface="Arial"/>
                <a:sym typeface="Arial"/>
              </a:rPr>
              <a:t>Data Analysis</a:t>
            </a:r>
            <a:endParaRPr/>
          </a:p>
        </p:txBody>
      </p:sp>
      <p:sp>
        <p:nvSpPr>
          <p:cNvPr id="223" name="Google Shape;223;p9"/>
          <p:cNvSpPr txBox="1"/>
          <p:nvPr/>
        </p:nvSpPr>
        <p:spPr>
          <a:xfrm>
            <a:off x="2012638" y="1769400"/>
            <a:ext cx="14458200" cy="7607100"/>
          </a:xfrm>
          <a:prstGeom prst="rect">
            <a:avLst/>
          </a:prstGeom>
          <a:noFill/>
          <a:ln>
            <a:noFill/>
          </a:ln>
        </p:spPr>
        <p:txBody>
          <a:bodyPr anchorCtr="0" anchor="t" bIns="0" lIns="0" spcFirstLastPara="1" rIns="0" wrap="square" tIns="0">
            <a:spAutoFit/>
          </a:bodyPr>
          <a:lstStyle/>
          <a:p>
            <a:pPr indent="0" lvl="0" marL="0" marR="0" rtl="0" algn="l">
              <a:lnSpc>
                <a:spcPct val="184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1986"/>
              </a:lnSpc>
              <a:spcBef>
                <a:spcPts val="0"/>
              </a:spcBef>
              <a:spcAft>
                <a:spcPts val="0"/>
              </a:spcAft>
              <a:buNone/>
            </a:pPr>
            <a:r>
              <a:rPr b="1" i="0" lang="en-US" sz="2970" u="none" cap="none" strike="noStrike">
                <a:solidFill>
                  <a:srgbClr val="000000"/>
                </a:solidFill>
                <a:latin typeface="Padauk"/>
                <a:ea typeface="Padauk"/>
                <a:cs typeface="Padauk"/>
                <a:sym typeface="Padauk"/>
              </a:rPr>
              <a:t>The strongest bias found were gender-based stereotypes; race, ethnicity, and social capital were not leading factors in the bias of the collected articles.</a:t>
            </a:r>
            <a:endParaRPr/>
          </a:p>
          <a:p>
            <a:pPr indent="0" lvl="0" marL="0" marR="0" rtl="0" algn="l">
              <a:lnSpc>
                <a:spcPct val="111986"/>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111986"/>
              </a:lnSpc>
              <a:spcBef>
                <a:spcPts val="0"/>
              </a:spcBef>
              <a:spcAft>
                <a:spcPts val="0"/>
              </a:spcAft>
              <a:buNone/>
            </a:pPr>
            <a:r>
              <a:rPr b="1" i="0" lang="en-US" sz="2970" u="none" cap="none" strike="noStrike">
                <a:solidFill>
                  <a:srgbClr val="000000"/>
                </a:solidFill>
                <a:latin typeface="Padauk"/>
                <a:ea typeface="Padauk"/>
                <a:cs typeface="Padauk"/>
                <a:sym typeface="Padauk"/>
              </a:rPr>
              <a:t>Several articles contained provocative and emotionally charged language with references to the personality and behaviours of the women candidates, rather than their political actions. </a:t>
            </a:r>
            <a:endParaRPr/>
          </a:p>
          <a:p>
            <a:pPr indent="0" lvl="0" marL="0" marR="0" rtl="0" algn="l">
              <a:lnSpc>
                <a:spcPct val="111986"/>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111986"/>
              </a:lnSpc>
              <a:spcBef>
                <a:spcPts val="0"/>
              </a:spcBef>
              <a:spcAft>
                <a:spcPts val="0"/>
              </a:spcAft>
              <a:buNone/>
            </a:pPr>
            <a:r>
              <a:rPr b="1" i="0" lang="en-US" sz="2970" u="none" cap="none" strike="noStrike">
                <a:solidFill>
                  <a:srgbClr val="000000"/>
                </a:solidFill>
                <a:latin typeface="Padauk"/>
                <a:ea typeface="Padauk"/>
                <a:cs typeface="Padauk"/>
                <a:sym typeface="Padauk"/>
              </a:rPr>
              <a:t>Some key examples collected through the Media Monitoring Tool:</a:t>
            </a:r>
            <a:endParaRPr/>
          </a:p>
          <a:p>
            <a:pPr indent="-320612" lvl="1" marL="641223" marR="0" rtl="0" algn="l">
              <a:lnSpc>
                <a:spcPct val="111986"/>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Kamala Harris was referred to as ‘nasty and gloomy’, ‘illiterate’ and the ‘dumbest candidate’. </a:t>
            </a:r>
            <a:endParaRPr/>
          </a:p>
          <a:p>
            <a:pPr indent="-320612" lvl="1" marL="641223" marR="0" rtl="0" algn="l">
              <a:lnSpc>
                <a:spcPct val="111986"/>
              </a:lnSpc>
              <a:spcBef>
                <a:spcPts val="0"/>
              </a:spcBef>
              <a:spcAft>
                <a:spcPts val="0"/>
              </a:spcAft>
              <a:buClr>
                <a:srgbClr val="000000"/>
              </a:buClr>
              <a:buSzPts val="2970"/>
              <a:buFont typeface="Arial"/>
              <a:buChar char="•"/>
            </a:pPr>
            <a:r>
              <a:rPr b="1" i="0" lang="en-US" sz="2970" u="none" cap="none" strike="noStrike">
                <a:solidFill>
                  <a:srgbClr val="000000"/>
                </a:solidFill>
                <a:latin typeface="Padauk"/>
                <a:ea typeface="Padauk"/>
                <a:cs typeface="Padauk"/>
                <a:sym typeface="Padauk"/>
              </a:rPr>
              <a:t>Hillary Clinton has also been referred to as ‘nasty’ and ‘too funny’ as she was labeled as making ‘too many jokes’. Clinton was also referred to as “wife of”. </a:t>
            </a:r>
            <a:endParaRPr/>
          </a:p>
          <a:p>
            <a:pPr indent="0" lvl="0" marL="0" marR="0" rtl="0" algn="l">
              <a:lnSpc>
                <a:spcPct val="108215"/>
              </a:lnSpc>
              <a:spcBef>
                <a:spcPts val="0"/>
              </a:spcBef>
              <a:spcAft>
                <a:spcPts val="0"/>
              </a:spcAft>
              <a:buNone/>
            </a:pPr>
            <a:r>
              <a:t/>
            </a:r>
            <a:endParaRPr b="1" i="0" sz="2970" u="none" cap="none" strike="noStrike">
              <a:solidFill>
                <a:srgbClr val="000000"/>
              </a:solidFill>
              <a:latin typeface="Padauk"/>
              <a:ea typeface="Padauk"/>
              <a:cs typeface="Padauk"/>
              <a:sym typeface="Padauk"/>
            </a:endParaRPr>
          </a:p>
          <a:p>
            <a:pPr indent="0" lvl="0" marL="0" marR="0" rtl="0" algn="l">
              <a:lnSpc>
                <a:spcPct val="108215"/>
              </a:lnSpc>
              <a:spcBef>
                <a:spcPts val="0"/>
              </a:spcBef>
              <a:spcAft>
                <a:spcPts val="0"/>
              </a:spcAft>
              <a:buNone/>
            </a:pPr>
            <a:r>
              <a:t/>
            </a:r>
            <a:endParaRPr b="1" i="0" sz="2970" u="none" cap="none" strike="noStrike">
              <a:solidFill>
                <a:srgbClr val="000000"/>
              </a:solidFill>
              <a:latin typeface="Padauk"/>
              <a:ea typeface="Padauk"/>
              <a:cs typeface="Padauk"/>
              <a:sym typeface="Padau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